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theme/theme4.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5.xml" ContentType="application/vnd.openxmlformats-officedocument.theme+xml"/>
  <Override PartName="/ppt/theme/themeOverride1.xml" ContentType="application/vnd.openxmlformats-officedocument.themeOverrid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6.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7.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8.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850" r:id="rId4"/>
    <p:sldMasterId id="2147483868" r:id="rId5"/>
    <p:sldMasterId id="2147483871" r:id="rId6"/>
    <p:sldMasterId id="2147483883" r:id="rId7"/>
    <p:sldMasterId id="2147483899" r:id="rId8"/>
    <p:sldMasterId id="2147483912" r:id="rId9"/>
    <p:sldMasterId id="2147483925" r:id="rId10"/>
    <p:sldMasterId id="2147483934" r:id="rId11"/>
    <p:sldMasterId id="2147483937" r:id="rId12"/>
  </p:sldMasterIdLst>
  <p:notesMasterIdLst>
    <p:notesMasterId r:id="rId56"/>
  </p:notesMasterIdLst>
  <p:sldIdLst>
    <p:sldId id="350" r:id="rId13"/>
    <p:sldId id="382" r:id="rId14"/>
    <p:sldId id="287" r:id="rId15"/>
    <p:sldId id="354" r:id="rId16"/>
    <p:sldId id="355" r:id="rId17"/>
    <p:sldId id="356" r:id="rId18"/>
    <p:sldId id="283" r:id="rId19"/>
    <p:sldId id="285" r:id="rId20"/>
    <p:sldId id="327" r:id="rId21"/>
    <p:sldId id="286" r:id="rId22"/>
    <p:sldId id="315" r:id="rId23"/>
    <p:sldId id="324" r:id="rId24"/>
    <p:sldId id="266" r:id="rId25"/>
    <p:sldId id="279" r:id="rId26"/>
    <p:sldId id="323" r:id="rId27"/>
    <p:sldId id="325" r:id="rId28"/>
    <p:sldId id="330" r:id="rId29"/>
    <p:sldId id="329" r:id="rId30"/>
    <p:sldId id="331" r:id="rId31"/>
    <p:sldId id="366" r:id="rId32"/>
    <p:sldId id="367" r:id="rId33"/>
    <p:sldId id="368" r:id="rId34"/>
    <p:sldId id="369" r:id="rId35"/>
    <p:sldId id="370" r:id="rId36"/>
    <p:sldId id="371" r:id="rId37"/>
    <p:sldId id="372" r:id="rId38"/>
    <p:sldId id="373" r:id="rId39"/>
    <p:sldId id="374" r:id="rId40"/>
    <p:sldId id="375" r:id="rId41"/>
    <p:sldId id="362" r:id="rId42"/>
    <p:sldId id="363" r:id="rId43"/>
    <p:sldId id="364" r:id="rId44"/>
    <p:sldId id="365" r:id="rId45"/>
    <p:sldId id="376" r:id="rId46"/>
    <p:sldId id="377" r:id="rId47"/>
    <p:sldId id="378" r:id="rId48"/>
    <p:sldId id="379" r:id="rId49"/>
    <p:sldId id="380" r:id="rId50"/>
    <p:sldId id="381" r:id="rId51"/>
    <p:sldId id="347" r:id="rId52"/>
    <p:sldId id="348" r:id="rId53"/>
    <p:sldId id="349" r:id="rId54"/>
    <p:sldId id="274" r:id="rId55"/>
  </p:sldIdLst>
  <p:sldSz cx="9144000" cy="6858000" type="screen4x3"/>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acy Donohue" initials="SD" lastIdx="11" clrIdx="0">
    <p:extLst/>
  </p:cmAuthor>
  <p:cmAuthor id="2" name="Emily Levi" initials="EL" lastIdx="1"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14" autoAdjust="0"/>
    <p:restoredTop sz="96405"/>
  </p:normalViewPr>
  <p:slideViewPr>
    <p:cSldViewPr snapToGrid="0">
      <p:cViewPr varScale="1">
        <p:scale>
          <a:sx n="70" d="100"/>
          <a:sy n="70" d="100"/>
        </p:scale>
        <p:origin x="1344" y="72"/>
      </p:cViewPr>
      <p:guideLst/>
    </p:cSldViewPr>
  </p:slideViewPr>
  <p:notesTextViewPr>
    <p:cViewPr>
      <p:scale>
        <a:sx n="1" d="1"/>
        <a:sy n="1" d="1"/>
      </p:scale>
      <p:origin x="0" y="0"/>
    </p:cViewPr>
  </p:notesTextViewPr>
  <p:sorterViewPr>
    <p:cViewPr>
      <p:scale>
        <a:sx n="100" d="100"/>
        <a:sy n="100" d="100"/>
      </p:scale>
      <p:origin x="0" y="-16320"/>
    </p:cViewPr>
  </p:sorterViewPr>
  <p:notesViewPr>
    <p:cSldViewPr snapToGrid="0">
      <p:cViewPr>
        <p:scale>
          <a:sx n="100" d="100"/>
          <a:sy n="100" d="100"/>
        </p:scale>
        <p:origin x="984" y="-94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slide" Target="slides/slide35.xml"/><Relationship Id="rId50" Type="http://schemas.openxmlformats.org/officeDocument/2006/relationships/slide" Target="slides/slide38.xml"/><Relationship Id="rId55" Type="http://schemas.openxmlformats.org/officeDocument/2006/relationships/slide" Target="slides/slide43.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4.xml"/><Relationship Id="rId20" Type="http://schemas.openxmlformats.org/officeDocument/2006/relationships/slide" Target="slides/slide8.xml"/><Relationship Id="rId29" Type="http://schemas.openxmlformats.org/officeDocument/2006/relationships/slide" Target="slides/slide17.xml"/><Relationship Id="rId41" Type="http://schemas.openxmlformats.org/officeDocument/2006/relationships/slide" Target="slides/slide29.xml"/><Relationship Id="rId54" Type="http://schemas.openxmlformats.org/officeDocument/2006/relationships/slide" Target="slides/slide4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slide" Target="slides/slide33.xml"/><Relationship Id="rId53" Type="http://schemas.openxmlformats.org/officeDocument/2006/relationships/slide" Target="slides/slide41.xml"/><Relationship Id="rId58"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slide" Target="slides/slide37.xml"/><Relationship Id="rId57" Type="http://schemas.openxmlformats.org/officeDocument/2006/relationships/commentAuthors" Target="commentAuthors.xml"/><Relationship Id="rId61" Type="http://schemas.openxmlformats.org/officeDocument/2006/relationships/tableStyles" Target="tableStyles.xml"/><Relationship Id="rId10" Type="http://schemas.openxmlformats.org/officeDocument/2006/relationships/slideMaster" Target="slideMasters/slideMaster7.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slide" Target="slides/slide32.xml"/><Relationship Id="rId52" Type="http://schemas.openxmlformats.org/officeDocument/2006/relationships/slide" Target="slides/slide40.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slide" Target="slides/slide31.xml"/><Relationship Id="rId48" Type="http://schemas.openxmlformats.org/officeDocument/2006/relationships/slide" Target="slides/slide36.xml"/><Relationship Id="rId56" Type="http://schemas.openxmlformats.org/officeDocument/2006/relationships/notesMaster" Target="notesMasters/notesMaster1.xml"/><Relationship Id="rId8" Type="http://schemas.openxmlformats.org/officeDocument/2006/relationships/slideMaster" Target="slideMasters/slideMaster5.xml"/><Relationship Id="rId51" Type="http://schemas.openxmlformats.org/officeDocument/2006/relationships/slide" Target="slides/slide39.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slide" Target="slides/slide34.xml"/><Relationship Id="rId59" Type="http://schemas.openxmlformats.org/officeDocument/2006/relationships/viewProps" Target="view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23.png"/></Relationships>
</file>

<file path=ppt/diagrams/_rels/drawing1.xml.rels><?xml version="1.0" encoding="UTF-8" standalone="yes"?>
<Relationships xmlns="http://schemas.openxmlformats.org/package/2006/relationships"><Relationship Id="rId1" Type="http://schemas.openxmlformats.org/officeDocument/2006/relationships/image" Target="../media/image23.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F621A09-8D35-4B89-AC4C-A8133370FCA3}" type="doc">
      <dgm:prSet loTypeId="urn:microsoft.com/office/officeart/2011/layout/HexagonRadial" loCatId="officeonline" qsTypeId="urn:microsoft.com/office/officeart/2005/8/quickstyle/simple1" qsCatId="simple" csTypeId="urn:microsoft.com/office/officeart/2005/8/colors/accent1_2" csCatId="accent1" phldr="1"/>
      <dgm:spPr/>
      <dgm:t>
        <a:bodyPr/>
        <a:lstStyle/>
        <a:p>
          <a:endParaRPr lang="en-US"/>
        </a:p>
      </dgm:t>
    </dgm:pt>
    <dgm:pt modelId="{E66DDEB6-942C-40B7-8E56-1B06AE970BB5}">
      <dgm:prSet phldrT="[Text]" custT="1"/>
      <dgm:spPr>
        <a:solidFill>
          <a:srgbClr val="00B0F0"/>
        </a:solidFill>
      </dgm:spPr>
      <dgm:t>
        <a:bodyPr/>
        <a:lstStyle/>
        <a:p>
          <a:r>
            <a:rPr lang="en-US" sz="1200" b="1" dirty="0" smtClean="0">
              <a:latin typeface="Helvetica" charset="0"/>
              <a:ea typeface="Helvetica" charset="0"/>
              <a:cs typeface="Helvetica" charset="0"/>
            </a:rPr>
            <a:t>NRHI High – Value SAN Learning Program  </a:t>
          </a:r>
          <a:endParaRPr lang="en-US" sz="1200" b="1" dirty="0">
            <a:latin typeface="Helvetica" charset="0"/>
            <a:ea typeface="Helvetica" charset="0"/>
            <a:cs typeface="Helvetica" charset="0"/>
          </a:endParaRPr>
        </a:p>
      </dgm:t>
    </dgm:pt>
    <dgm:pt modelId="{75D32066-4526-45F9-9652-3D6B0E58394E}" type="parTrans" cxnId="{DE722E06-2489-46F1-8249-7D2E0DEE0620}">
      <dgm:prSet/>
      <dgm:spPr/>
      <dgm:t>
        <a:bodyPr/>
        <a:lstStyle/>
        <a:p>
          <a:endParaRPr lang="en-US"/>
        </a:p>
      </dgm:t>
    </dgm:pt>
    <dgm:pt modelId="{12C6902D-2157-461A-873D-CC0BD5A9A7FE}" type="sibTrans" cxnId="{DE722E06-2489-46F1-8249-7D2E0DEE0620}">
      <dgm:prSet/>
      <dgm:spPr/>
      <dgm:t>
        <a:bodyPr/>
        <a:lstStyle/>
        <a:p>
          <a:endParaRPr lang="en-US"/>
        </a:p>
      </dgm:t>
    </dgm:pt>
    <dgm:pt modelId="{CD7F8EC2-481E-4C88-8757-DC666E233FDC}">
      <dgm:prSet phldrT="[Text]" custT="1"/>
      <dgm:spPr>
        <a:solidFill>
          <a:srgbClr val="00B0F0"/>
        </a:solidFill>
      </dgm:spPr>
      <dgm:t>
        <a:bodyPr/>
        <a:lstStyle/>
        <a:p>
          <a:r>
            <a:rPr lang="en-US" sz="1200" dirty="0" smtClean="0">
              <a:latin typeface="Helvetica" charset="0"/>
              <a:ea typeface="Helvetica" charset="0"/>
              <a:cs typeface="Helvetica" charset="0"/>
            </a:rPr>
            <a:t>Using total cost of care  measurement </a:t>
          </a:r>
          <a:endParaRPr lang="en-US" sz="1200" dirty="0">
            <a:latin typeface="Helvetica" charset="0"/>
            <a:ea typeface="Helvetica" charset="0"/>
            <a:cs typeface="Helvetica" charset="0"/>
          </a:endParaRPr>
        </a:p>
      </dgm:t>
    </dgm:pt>
    <dgm:pt modelId="{04287211-0724-4B55-9FAD-980F92527D6F}" type="parTrans" cxnId="{3E43C356-EA72-40C8-B61D-1AA20CFECD64}">
      <dgm:prSet/>
      <dgm:spPr/>
      <dgm:t>
        <a:bodyPr/>
        <a:lstStyle/>
        <a:p>
          <a:endParaRPr lang="en-US"/>
        </a:p>
      </dgm:t>
    </dgm:pt>
    <dgm:pt modelId="{12AC2A62-FF9E-4E84-A852-4FEA8519360C}" type="sibTrans" cxnId="{3E43C356-EA72-40C8-B61D-1AA20CFECD64}">
      <dgm:prSet/>
      <dgm:spPr/>
      <dgm:t>
        <a:bodyPr/>
        <a:lstStyle/>
        <a:p>
          <a:endParaRPr lang="en-US"/>
        </a:p>
      </dgm:t>
    </dgm:pt>
    <dgm:pt modelId="{1E0CF038-D737-4F8A-B5D6-C54C1E19FAEF}">
      <dgm:prSet phldrT="[Text]" custT="1"/>
      <dgm:spPr>
        <a:solidFill>
          <a:srgbClr val="00B0F0"/>
        </a:solidFill>
      </dgm:spPr>
      <dgm:t>
        <a:bodyPr/>
        <a:lstStyle/>
        <a:p>
          <a:r>
            <a:rPr lang="en-US" sz="1200" dirty="0" smtClean="0">
              <a:latin typeface="Helvetica" charset="0"/>
              <a:ea typeface="Helvetica" charset="0"/>
              <a:cs typeface="Helvetica" charset="0"/>
            </a:rPr>
            <a:t>Implementing Choosing Wisely; Shared Decision Making  </a:t>
          </a:r>
          <a:endParaRPr lang="en-US" sz="1200" dirty="0">
            <a:latin typeface="Helvetica" charset="0"/>
            <a:ea typeface="Helvetica" charset="0"/>
            <a:cs typeface="Helvetica" charset="0"/>
          </a:endParaRPr>
        </a:p>
      </dgm:t>
    </dgm:pt>
    <dgm:pt modelId="{040CB059-EAC3-4358-9907-1DA0198360ED}" type="parTrans" cxnId="{451C82D1-7D71-4774-9C4F-677C6F93862B}">
      <dgm:prSet/>
      <dgm:spPr/>
      <dgm:t>
        <a:bodyPr/>
        <a:lstStyle/>
        <a:p>
          <a:endParaRPr lang="en-US"/>
        </a:p>
      </dgm:t>
    </dgm:pt>
    <dgm:pt modelId="{3E941638-2F7B-4043-A577-86E789E63A0F}" type="sibTrans" cxnId="{451C82D1-7D71-4774-9C4F-677C6F93862B}">
      <dgm:prSet/>
      <dgm:spPr/>
      <dgm:t>
        <a:bodyPr/>
        <a:lstStyle/>
        <a:p>
          <a:endParaRPr lang="en-US"/>
        </a:p>
      </dgm:t>
    </dgm:pt>
    <dgm:pt modelId="{0FCB1DF3-52A7-4B5E-9D81-B4446F438595}">
      <dgm:prSet phldrT="[Text]" custT="1"/>
      <dgm:spPr>
        <a:solidFill>
          <a:srgbClr val="00B0F0"/>
        </a:solidFill>
      </dgm:spPr>
      <dgm:t>
        <a:bodyPr/>
        <a:lstStyle/>
        <a:p>
          <a:r>
            <a:rPr lang="en-US" sz="1200" dirty="0" smtClean="0">
              <a:latin typeface="Helvetica" charset="0"/>
              <a:ea typeface="Helvetica" charset="0"/>
              <a:cs typeface="Helvetica" charset="0"/>
            </a:rPr>
            <a:t>Patient engagement;   Patient safety</a:t>
          </a:r>
          <a:endParaRPr lang="en-US" sz="1200" dirty="0">
            <a:latin typeface="Helvetica" charset="0"/>
            <a:ea typeface="Helvetica" charset="0"/>
            <a:cs typeface="Helvetica" charset="0"/>
          </a:endParaRPr>
        </a:p>
      </dgm:t>
    </dgm:pt>
    <dgm:pt modelId="{A038DAC0-E3B1-4908-914C-3E99DE1EA930}" type="parTrans" cxnId="{206D02AE-6C2C-42BB-A93D-B0C4509C7C00}">
      <dgm:prSet/>
      <dgm:spPr/>
      <dgm:t>
        <a:bodyPr/>
        <a:lstStyle/>
        <a:p>
          <a:endParaRPr lang="en-US"/>
        </a:p>
      </dgm:t>
    </dgm:pt>
    <dgm:pt modelId="{1082218E-C7EB-424C-A310-D8B70B4DDA00}" type="sibTrans" cxnId="{206D02AE-6C2C-42BB-A93D-B0C4509C7C00}">
      <dgm:prSet/>
      <dgm:spPr/>
      <dgm:t>
        <a:bodyPr/>
        <a:lstStyle/>
        <a:p>
          <a:endParaRPr lang="en-US"/>
        </a:p>
      </dgm:t>
    </dgm:pt>
    <dgm:pt modelId="{11C2162D-81D9-4499-81A6-B25C20C2E06B}">
      <dgm:prSet phldrT="[Text]" custT="1"/>
      <dgm:spPr>
        <a:solidFill>
          <a:srgbClr val="00B0F0"/>
        </a:solidFill>
      </dgm:spPr>
      <dgm:t>
        <a:bodyPr/>
        <a:lstStyle/>
        <a:p>
          <a:r>
            <a:rPr lang="en-US" sz="1200" dirty="0" smtClean="0">
              <a:latin typeface="Helvetica" charset="0"/>
              <a:ea typeface="Helvetica" charset="0"/>
              <a:cs typeface="Helvetica" charset="0"/>
            </a:rPr>
            <a:t>Care management and transitions; population management  </a:t>
          </a:r>
          <a:endParaRPr lang="en-US" sz="1200" dirty="0">
            <a:latin typeface="Helvetica" charset="0"/>
            <a:ea typeface="Helvetica" charset="0"/>
            <a:cs typeface="Helvetica" charset="0"/>
          </a:endParaRPr>
        </a:p>
      </dgm:t>
    </dgm:pt>
    <dgm:pt modelId="{41AD370F-26EC-4768-B715-B5188A1F3625}" type="parTrans" cxnId="{A28177A7-B402-4672-A51B-62C9EF9EFE5F}">
      <dgm:prSet/>
      <dgm:spPr/>
      <dgm:t>
        <a:bodyPr/>
        <a:lstStyle/>
        <a:p>
          <a:endParaRPr lang="en-US"/>
        </a:p>
      </dgm:t>
    </dgm:pt>
    <dgm:pt modelId="{A9B2489C-5D6E-4C2F-846C-5FB0CDCD7955}" type="sibTrans" cxnId="{A28177A7-B402-4672-A51B-62C9EF9EFE5F}">
      <dgm:prSet/>
      <dgm:spPr/>
      <dgm:t>
        <a:bodyPr/>
        <a:lstStyle/>
        <a:p>
          <a:endParaRPr lang="en-US"/>
        </a:p>
      </dgm:t>
    </dgm:pt>
    <dgm:pt modelId="{6ED867C1-B101-4D53-BA92-80F479C64D18}">
      <dgm:prSet phldrT="[Text]" custT="1"/>
      <dgm:spPr>
        <a:solidFill>
          <a:srgbClr val="00B0F0"/>
        </a:solidFill>
      </dgm:spPr>
      <dgm:t>
        <a:bodyPr/>
        <a:lstStyle/>
        <a:p>
          <a:r>
            <a:rPr lang="en-US" sz="1200" dirty="0" smtClean="0">
              <a:latin typeface="Helvetica" charset="0"/>
              <a:ea typeface="Helvetica" charset="0"/>
              <a:cs typeface="Helvetica" charset="0"/>
            </a:rPr>
            <a:t>Difficult conversations </a:t>
          </a:r>
          <a:endParaRPr lang="en-US" sz="1200" dirty="0">
            <a:latin typeface="Helvetica" charset="0"/>
            <a:ea typeface="Helvetica" charset="0"/>
            <a:cs typeface="Helvetica" charset="0"/>
          </a:endParaRPr>
        </a:p>
      </dgm:t>
    </dgm:pt>
    <dgm:pt modelId="{09F490FD-F9AD-4EAB-8EE5-528DE3988926}" type="parTrans" cxnId="{12217387-E2EE-40D6-BE1C-438868338CE3}">
      <dgm:prSet/>
      <dgm:spPr/>
      <dgm:t>
        <a:bodyPr/>
        <a:lstStyle/>
        <a:p>
          <a:endParaRPr lang="en-US"/>
        </a:p>
      </dgm:t>
    </dgm:pt>
    <dgm:pt modelId="{AA400E5F-0FA1-4DDA-8F60-01AD7CB7DA78}" type="sibTrans" cxnId="{12217387-E2EE-40D6-BE1C-438868338CE3}">
      <dgm:prSet/>
      <dgm:spPr/>
      <dgm:t>
        <a:bodyPr/>
        <a:lstStyle/>
        <a:p>
          <a:endParaRPr lang="en-US"/>
        </a:p>
      </dgm:t>
    </dgm:pt>
    <dgm:pt modelId="{766C3EDE-5DE0-46BA-8946-A0B4D9A104E2}">
      <dgm:prSet phldrT="[Text]" custT="1"/>
      <dgm:spPr>
        <a:solidFill>
          <a:srgbClr val="00B0F0"/>
        </a:solidFill>
      </dgm:spPr>
      <dgm:t>
        <a:bodyPr/>
        <a:lstStyle/>
        <a:p>
          <a:r>
            <a:rPr lang="en-US" sz="1200" dirty="0" smtClean="0">
              <a:latin typeface="Helvetica" charset="0"/>
              <a:ea typeface="Helvetica" charset="0"/>
              <a:cs typeface="Helvetica" charset="0"/>
            </a:rPr>
            <a:t>Integration of behavioral health in primary care </a:t>
          </a:r>
          <a:endParaRPr lang="en-US" sz="1200" dirty="0">
            <a:latin typeface="Helvetica" charset="0"/>
            <a:ea typeface="Helvetica" charset="0"/>
            <a:cs typeface="Helvetica" charset="0"/>
          </a:endParaRPr>
        </a:p>
      </dgm:t>
    </dgm:pt>
    <dgm:pt modelId="{5E24C114-66E9-41B6-B315-8F5D50F9EBFC}" type="parTrans" cxnId="{5C798C7D-96C8-48DE-834A-6B7D5BA725F8}">
      <dgm:prSet/>
      <dgm:spPr/>
      <dgm:t>
        <a:bodyPr/>
        <a:lstStyle/>
        <a:p>
          <a:endParaRPr lang="en-US"/>
        </a:p>
      </dgm:t>
    </dgm:pt>
    <dgm:pt modelId="{3788B8D1-F1E4-41B2-9F5F-3A356FFB7ED6}" type="sibTrans" cxnId="{5C798C7D-96C8-48DE-834A-6B7D5BA725F8}">
      <dgm:prSet/>
      <dgm:spPr/>
      <dgm:t>
        <a:bodyPr/>
        <a:lstStyle/>
        <a:p>
          <a:endParaRPr lang="en-US"/>
        </a:p>
      </dgm:t>
    </dgm:pt>
    <dgm:pt modelId="{C59184B7-061A-428E-B26D-C91056CB71D4}" type="pres">
      <dgm:prSet presAssocID="{2F621A09-8D35-4B89-AC4C-A8133370FCA3}" presName="Name0" presStyleCnt="0">
        <dgm:presLayoutVars>
          <dgm:chMax val="1"/>
          <dgm:chPref val="1"/>
          <dgm:dir/>
          <dgm:animOne val="branch"/>
          <dgm:animLvl val="lvl"/>
        </dgm:presLayoutVars>
      </dgm:prSet>
      <dgm:spPr/>
      <dgm:t>
        <a:bodyPr/>
        <a:lstStyle/>
        <a:p>
          <a:endParaRPr lang="en-US"/>
        </a:p>
      </dgm:t>
    </dgm:pt>
    <dgm:pt modelId="{86977889-217A-49FB-8303-76A95F5C10E6}" type="pres">
      <dgm:prSet presAssocID="{E66DDEB6-942C-40B7-8E56-1B06AE970BB5}" presName="Parent" presStyleLbl="node0" presStyleIdx="0" presStyleCnt="1" custLinFactNeighborX="-2319">
        <dgm:presLayoutVars>
          <dgm:chMax val="6"/>
          <dgm:chPref val="6"/>
        </dgm:presLayoutVars>
      </dgm:prSet>
      <dgm:spPr/>
      <dgm:t>
        <a:bodyPr/>
        <a:lstStyle/>
        <a:p>
          <a:endParaRPr lang="en-US"/>
        </a:p>
      </dgm:t>
    </dgm:pt>
    <dgm:pt modelId="{DA8B7736-CD6B-4E92-AA48-59F6B02DE7CA}" type="pres">
      <dgm:prSet presAssocID="{CD7F8EC2-481E-4C88-8757-DC666E233FDC}" presName="Accent1" presStyleCnt="0"/>
      <dgm:spPr/>
    </dgm:pt>
    <dgm:pt modelId="{8B7C050F-0CCB-4262-A09C-F2DC2F05C6B7}" type="pres">
      <dgm:prSet presAssocID="{CD7F8EC2-481E-4C88-8757-DC666E233FDC}" presName="Accent" presStyleLbl="bgShp" presStyleIdx="0" presStyleCnt="6"/>
      <dgm:spPr/>
    </dgm:pt>
    <dgm:pt modelId="{EA02879F-C816-4D63-A015-C771E65ECBA2}" type="pres">
      <dgm:prSet presAssocID="{CD7F8EC2-481E-4C88-8757-DC666E233FDC}" presName="Child1" presStyleLbl="node1" presStyleIdx="0" presStyleCnt="6" custAng="0" custLinFactNeighborX="-3068">
        <dgm:presLayoutVars>
          <dgm:chMax val="0"/>
          <dgm:chPref val="0"/>
          <dgm:bulletEnabled val="1"/>
        </dgm:presLayoutVars>
      </dgm:prSet>
      <dgm:spPr/>
      <dgm:t>
        <a:bodyPr/>
        <a:lstStyle/>
        <a:p>
          <a:endParaRPr lang="en-US"/>
        </a:p>
      </dgm:t>
    </dgm:pt>
    <dgm:pt modelId="{96CB7832-4377-4F38-8292-C5B5BDA2D993}" type="pres">
      <dgm:prSet presAssocID="{1E0CF038-D737-4F8A-B5D6-C54C1E19FAEF}" presName="Accent2" presStyleCnt="0"/>
      <dgm:spPr/>
    </dgm:pt>
    <dgm:pt modelId="{FD313F28-B951-43E6-A91B-49296B4DF686}" type="pres">
      <dgm:prSet presAssocID="{1E0CF038-D737-4F8A-B5D6-C54C1E19FAEF}" presName="Accent" presStyleLbl="bgShp" presStyleIdx="1" presStyleCnt="6" custLinFactNeighborX="-1656" custLinFactNeighborY="-4439"/>
      <dgm:spPr>
        <a:solidFill>
          <a:schemeClr val="accent1"/>
        </a:solidFill>
      </dgm:spPr>
      <dgm:t>
        <a:bodyPr/>
        <a:lstStyle/>
        <a:p>
          <a:endParaRPr lang="en-US"/>
        </a:p>
      </dgm:t>
    </dgm:pt>
    <dgm:pt modelId="{E8A3D56F-4D67-4186-8053-490DF4B52654}" type="pres">
      <dgm:prSet presAssocID="{1E0CF038-D737-4F8A-B5D6-C54C1E19FAEF}" presName="Child2" presStyleLbl="node1" presStyleIdx="1" presStyleCnt="6">
        <dgm:presLayoutVars>
          <dgm:chMax val="0"/>
          <dgm:chPref val="0"/>
          <dgm:bulletEnabled val="1"/>
        </dgm:presLayoutVars>
      </dgm:prSet>
      <dgm:spPr/>
      <dgm:t>
        <a:bodyPr/>
        <a:lstStyle/>
        <a:p>
          <a:endParaRPr lang="en-US"/>
        </a:p>
      </dgm:t>
    </dgm:pt>
    <dgm:pt modelId="{F0107F24-7BC3-42A4-8309-48AAC89515E6}" type="pres">
      <dgm:prSet presAssocID="{0FCB1DF3-52A7-4B5E-9D81-B4446F438595}" presName="Accent3" presStyleCnt="0"/>
      <dgm:spPr/>
    </dgm:pt>
    <dgm:pt modelId="{321CC32D-3DDD-4287-A9AE-00AF9F555B35}" type="pres">
      <dgm:prSet presAssocID="{0FCB1DF3-52A7-4B5E-9D81-B4446F438595}" presName="Accent" presStyleLbl="bgShp" presStyleIdx="2" presStyleCnt="6"/>
      <dgm:spPr>
        <a:solidFill>
          <a:schemeClr val="accent1"/>
        </a:solidFill>
      </dgm:spPr>
      <dgm:t>
        <a:bodyPr/>
        <a:lstStyle/>
        <a:p>
          <a:endParaRPr lang="en-US"/>
        </a:p>
      </dgm:t>
    </dgm:pt>
    <dgm:pt modelId="{5CF4CC00-CA0D-4396-86F0-419008A0E964}" type="pres">
      <dgm:prSet presAssocID="{0FCB1DF3-52A7-4B5E-9D81-B4446F438595}" presName="Child3" presStyleLbl="node1" presStyleIdx="2" presStyleCnt="6">
        <dgm:presLayoutVars>
          <dgm:chMax val="0"/>
          <dgm:chPref val="0"/>
          <dgm:bulletEnabled val="1"/>
        </dgm:presLayoutVars>
      </dgm:prSet>
      <dgm:spPr/>
      <dgm:t>
        <a:bodyPr/>
        <a:lstStyle/>
        <a:p>
          <a:endParaRPr lang="en-US"/>
        </a:p>
      </dgm:t>
    </dgm:pt>
    <dgm:pt modelId="{5028A1BB-558E-4068-A549-BC25B3E39EA1}" type="pres">
      <dgm:prSet presAssocID="{11C2162D-81D9-4499-81A6-B25C20C2E06B}" presName="Accent4" presStyleCnt="0"/>
      <dgm:spPr/>
    </dgm:pt>
    <dgm:pt modelId="{3F353E41-E229-48DA-949E-A2D3BC7A02C9}" type="pres">
      <dgm:prSet presAssocID="{11C2162D-81D9-4499-81A6-B25C20C2E06B}" presName="Accent" presStyleLbl="bgShp" presStyleIdx="3" presStyleCnt="6"/>
      <dgm:spPr>
        <a:solidFill>
          <a:schemeClr val="accent1"/>
        </a:solidFill>
      </dgm:spPr>
      <dgm:t>
        <a:bodyPr/>
        <a:lstStyle/>
        <a:p>
          <a:endParaRPr lang="en-US"/>
        </a:p>
      </dgm:t>
    </dgm:pt>
    <dgm:pt modelId="{3DB33D64-E024-4D7E-A9FE-D41089E9BC91}" type="pres">
      <dgm:prSet presAssocID="{11C2162D-81D9-4499-81A6-B25C20C2E06B}" presName="Child4" presStyleLbl="node1" presStyleIdx="3" presStyleCnt="6">
        <dgm:presLayoutVars>
          <dgm:chMax val="0"/>
          <dgm:chPref val="0"/>
          <dgm:bulletEnabled val="1"/>
        </dgm:presLayoutVars>
      </dgm:prSet>
      <dgm:spPr/>
      <dgm:t>
        <a:bodyPr/>
        <a:lstStyle/>
        <a:p>
          <a:endParaRPr lang="en-US"/>
        </a:p>
      </dgm:t>
    </dgm:pt>
    <dgm:pt modelId="{EAB0C046-9666-4886-9F0A-4AD4573F6D28}" type="pres">
      <dgm:prSet presAssocID="{6ED867C1-B101-4D53-BA92-80F479C64D18}" presName="Accent5" presStyleCnt="0"/>
      <dgm:spPr/>
    </dgm:pt>
    <dgm:pt modelId="{1371D63B-3FBD-44A1-A2A9-3CC933674410}" type="pres">
      <dgm:prSet presAssocID="{6ED867C1-B101-4D53-BA92-80F479C64D18}" presName="Accent" presStyleLbl="bgShp" presStyleIdx="4" presStyleCnt="6"/>
      <dgm:spPr>
        <a:solidFill>
          <a:schemeClr val="accent1"/>
        </a:solidFill>
      </dgm:spPr>
      <dgm:t>
        <a:bodyPr/>
        <a:lstStyle/>
        <a:p>
          <a:endParaRPr lang="en-US"/>
        </a:p>
      </dgm:t>
    </dgm:pt>
    <dgm:pt modelId="{FF842601-A0BE-4853-A748-66EAFFDCDF4F}" type="pres">
      <dgm:prSet presAssocID="{6ED867C1-B101-4D53-BA92-80F479C64D18}" presName="Child5" presStyleLbl="node1" presStyleIdx="4" presStyleCnt="6">
        <dgm:presLayoutVars>
          <dgm:chMax val="0"/>
          <dgm:chPref val="0"/>
          <dgm:bulletEnabled val="1"/>
        </dgm:presLayoutVars>
      </dgm:prSet>
      <dgm:spPr/>
      <dgm:t>
        <a:bodyPr/>
        <a:lstStyle/>
        <a:p>
          <a:endParaRPr lang="en-US"/>
        </a:p>
      </dgm:t>
    </dgm:pt>
    <dgm:pt modelId="{3A141842-4C8F-4731-9E36-EE8A9AAE0134}" type="pres">
      <dgm:prSet presAssocID="{766C3EDE-5DE0-46BA-8946-A0B4D9A104E2}" presName="Accent6" presStyleCnt="0"/>
      <dgm:spPr/>
    </dgm:pt>
    <dgm:pt modelId="{38C913AC-F26E-4337-99F6-44D4F9F968B6}" type="pres">
      <dgm:prSet presAssocID="{766C3EDE-5DE0-46BA-8946-A0B4D9A104E2}" presName="Accent" presStyleLbl="bgShp" presStyleIdx="5" presStyleCnt="6" custLinFactNeighborX="0" custLinFactNeighborY="-1551"/>
      <dgm:spPr>
        <a:blipFill rotWithShape="0">
          <a:blip xmlns:r="http://schemas.openxmlformats.org/officeDocument/2006/relationships" r:embed="rId1"/>
          <a:stretch>
            <a:fillRect/>
          </a:stretch>
        </a:blipFill>
      </dgm:spPr>
      <dgm:t>
        <a:bodyPr/>
        <a:lstStyle/>
        <a:p>
          <a:endParaRPr lang="en-US"/>
        </a:p>
      </dgm:t>
    </dgm:pt>
    <dgm:pt modelId="{48C5C161-A41E-43E7-AE14-AED47B256961}" type="pres">
      <dgm:prSet presAssocID="{766C3EDE-5DE0-46BA-8946-A0B4D9A104E2}" presName="Child6" presStyleLbl="node1" presStyleIdx="5" presStyleCnt="6">
        <dgm:presLayoutVars>
          <dgm:chMax val="0"/>
          <dgm:chPref val="0"/>
          <dgm:bulletEnabled val="1"/>
        </dgm:presLayoutVars>
      </dgm:prSet>
      <dgm:spPr/>
      <dgm:t>
        <a:bodyPr/>
        <a:lstStyle/>
        <a:p>
          <a:endParaRPr lang="en-US"/>
        </a:p>
      </dgm:t>
    </dgm:pt>
  </dgm:ptLst>
  <dgm:cxnLst>
    <dgm:cxn modelId="{5A3E4E1D-1CBF-4F17-873B-0FE6E640467F}" type="presOf" srcId="{E66DDEB6-942C-40B7-8E56-1B06AE970BB5}" destId="{86977889-217A-49FB-8303-76A95F5C10E6}" srcOrd="0" destOrd="0" presId="urn:microsoft.com/office/officeart/2011/layout/HexagonRadial"/>
    <dgm:cxn modelId="{206D02AE-6C2C-42BB-A93D-B0C4509C7C00}" srcId="{E66DDEB6-942C-40B7-8E56-1B06AE970BB5}" destId="{0FCB1DF3-52A7-4B5E-9D81-B4446F438595}" srcOrd="2" destOrd="0" parTransId="{A038DAC0-E3B1-4908-914C-3E99DE1EA930}" sibTransId="{1082218E-C7EB-424C-A310-D8B70B4DDA00}"/>
    <dgm:cxn modelId="{E848AC9B-3E02-4225-8E29-F8D8BC6305F7}" type="presOf" srcId="{1E0CF038-D737-4F8A-B5D6-C54C1E19FAEF}" destId="{E8A3D56F-4D67-4186-8053-490DF4B52654}" srcOrd="0" destOrd="0" presId="urn:microsoft.com/office/officeart/2011/layout/HexagonRadial"/>
    <dgm:cxn modelId="{6A2C54F5-1C3E-4AD3-83CB-C4D6033CFDC5}" type="presOf" srcId="{2F621A09-8D35-4B89-AC4C-A8133370FCA3}" destId="{C59184B7-061A-428E-B26D-C91056CB71D4}" srcOrd="0" destOrd="0" presId="urn:microsoft.com/office/officeart/2011/layout/HexagonRadial"/>
    <dgm:cxn modelId="{A28177A7-B402-4672-A51B-62C9EF9EFE5F}" srcId="{E66DDEB6-942C-40B7-8E56-1B06AE970BB5}" destId="{11C2162D-81D9-4499-81A6-B25C20C2E06B}" srcOrd="3" destOrd="0" parTransId="{41AD370F-26EC-4768-B715-B5188A1F3625}" sibTransId="{A9B2489C-5D6E-4C2F-846C-5FB0CDCD7955}"/>
    <dgm:cxn modelId="{DE722E06-2489-46F1-8249-7D2E0DEE0620}" srcId="{2F621A09-8D35-4B89-AC4C-A8133370FCA3}" destId="{E66DDEB6-942C-40B7-8E56-1B06AE970BB5}" srcOrd="0" destOrd="0" parTransId="{75D32066-4526-45F9-9652-3D6B0E58394E}" sibTransId="{12C6902D-2157-461A-873D-CC0BD5A9A7FE}"/>
    <dgm:cxn modelId="{12217387-E2EE-40D6-BE1C-438868338CE3}" srcId="{E66DDEB6-942C-40B7-8E56-1B06AE970BB5}" destId="{6ED867C1-B101-4D53-BA92-80F479C64D18}" srcOrd="4" destOrd="0" parTransId="{09F490FD-F9AD-4EAB-8EE5-528DE3988926}" sibTransId="{AA400E5F-0FA1-4DDA-8F60-01AD7CB7DA78}"/>
    <dgm:cxn modelId="{5C798C7D-96C8-48DE-834A-6B7D5BA725F8}" srcId="{E66DDEB6-942C-40B7-8E56-1B06AE970BB5}" destId="{766C3EDE-5DE0-46BA-8946-A0B4D9A104E2}" srcOrd="5" destOrd="0" parTransId="{5E24C114-66E9-41B6-B315-8F5D50F9EBFC}" sibTransId="{3788B8D1-F1E4-41B2-9F5F-3A356FFB7ED6}"/>
    <dgm:cxn modelId="{9754DC2F-7EA8-40BE-B5B7-A10D08C3D88F}" type="presOf" srcId="{0FCB1DF3-52A7-4B5E-9D81-B4446F438595}" destId="{5CF4CC00-CA0D-4396-86F0-419008A0E964}" srcOrd="0" destOrd="0" presId="urn:microsoft.com/office/officeart/2011/layout/HexagonRadial"/>
    <dgm:cxn modelId="{451C82D1-7D71-4774-9C4F-677C6F93862B}" srcId="{E66DDEB6-942C-40B7-8E56-1B06AE970BB5}" destId="{1E0CF038-D737-4F8A-B5D6-C54C1E19FAEF}" srcOrd="1" destOrd="0" parTransId="{040CB059-EAC3-4358-9907-1DA0198360ED}" sibTransId="{3E941638-2F7B-4043-A577-86E789E63A0F}"/>
    <dgm:cxn modelId="{3E43C356-EA72-40C8-B61D-1AA20CFECD64}" srcId="{E66DDEB6-942C-40B7-8E56-1B06AE970BB5}" destId="{CD7F8EC2-481E-4C88-8757-DC666E233FDC}" srcOrd="0" destOrd="0" parTransId="{04287211-0724-4B55-9FAD-980F92527D6F}" sibTransId="{12AC2A62-FF9E-4E84-A852-4FEA8519360C}"/>
    <dgm:cxn modelId="{3DE161C5-DF25-47E0-BACF-7FB8B5F4BFD2}" type="presOf" srcId="{766C3EDE-5DE0-46BA-8946-A0B4D9A104E2}" destId="{48C5C161-A41E-43E7-AE14-AED47B256961}" srcOrd="0" destOrd="0" presId="urn:microsoft.com/office/officeart/2011/layout/HexagonRadial"/>
    <dgm:cxn modelId="{018A4669-6EB4-4F7A-AC49-51E180779EEA}" type="presOf" srcId="{6ED867C1-B101-4D53-BA92-80F479C64D18}" destId="{FF842601-A0BE-4853-A748-66EAFFDCDF4F}" srcOrd="0" destOrd="0" presId="urn:microsoft.com/office/officeart/2011/layout/HexagonRadial"/>
    <dgm:cxn modelId="{A0357C94-C805-4E11-8D9B-ECAC047B78F4}" type="presOf" srcId="{11C2162D-81D9-4499-81A6-B25C20C2E06B}" destId="{3DB33D64-E024-4D7E-A9FE-D41089E9BC91}" srcOrd="0" destOrd="0" presId="urn:microsoft.com/office/officeart/2011/layout/HexagonRadial"/>
    <dgm:cxn modelId="{97B1DC4D-F9FB-4B1B-85C3-60951712F0A9}" type="presOf" srcId="{CD7F8EC2-481E-4C88-8757-DC666E233FDC}" destId="{EA02879F-C816-4D63-A015-C771E65ECBA2}" srcOrd="0" destOrd="0" presId="urn:microsoft.com/office/officeart/2011/layout/HexagonRadial"/>
    <dgm:cxn modelId="{D974B65F-CBCB-48A4-B64F-B59954358A94}" type="presParOf" srcId="{C59184B7-061A-428E-B26D-C91056CB71D4}" destId="{86977889-217A-49FB-8303-76A95F5C10E6}" srcOrd="0" destOrd="0" presId="urn:microsoft.com/office/officeart/2011/layout/HexagonRadial"/>
    <dgm:cxn modelId="{59EB0E30-7158-4106-ADE5-D78CE086FD63}" type="presParOf" srcId="{C59184B7-061A-428E-B26D-C91056CB71D4}" destId="{DA8B7736-CD6B-4E92-AA48-59F6B02DE7CA}" srcOrd="1" destOrd="0" presId="urn:microsoft.com/office/officeart/2011/layout/HexagonRadial"/>
    <dgm:cxn modelId="{3FAEEFFC-48DF-4C49-9FB1-7F339E8F6F71}" type="presParOf" srcId="{DA8B7736-CD6B-4E92-AA48-59F6B02DE7CA}" destId="{8B7C050F-0CCB-4262-A09C-F2DC2F05C6B7}" srcOrd="0" destOrd="0" presId="urn:microsoft.com/office/officeart/2011/layout/HexagonRadial"/>
    <dgm:cxn modelId="{8EF8DD37-B047-4790-9DB3-E452F71F4667}" type="presParOf" srcId="{C59184B7-061A-428E-B26D-C91056CB71D4}" destId="{EA02879F-C816-4D63-A015-C771E65ECBA2}" srcOrd="2" destOrd="0" presId="urn:microsoft.com/office/officeart/2011/layout/HexagonRadial"/>
    <dgm:cxn modelId="{2D0D79AF-D5E0-40AF-92A3-B6A10A97AD00}" type="presParOf" srcId="{C59184B7-061A-428E-B26D-C91056CB71D4}" destId="{96CB7832-4377-4F38-8292-C5B5BDA2D993}" srcOrd="3" destOrd="0" presId="urn:microsoft.com/office/officeart/2011/layout/HexagonRadial"/>
    <dgm:cxn modelId="{6AD2FF77-89A2-42A0-9F5E-1BDFCF37221B}" type="presParOf" srcId="{96CB7832-4377-4F38-8292-C5B5BDA2D993}" destId="{FD313F28-B951-43E6-A91B-49296B4DF686}" srcOrd="0" destOrd="0" presId="urn:microsoft.com/office/officeart/2011/layout/HexagonRadial"/>
    <dgm:cxn modelId="{3F61CD0D-3228-48D6-AC3E-D3D156FD432C}" type="presParOf" srcId="{C59184B7-061A-428E-B26D-C91056CB71D4}" destId="{E8A3D56F-4D67-4186-8053-490DF4B52654}" srcOrd="4" destOrd="0" presId="urn:microsoft.com/office/officeart/2011/layout/HexagonRadial"/>
    <dgm:cxn modelId="{4EDD0FD1-032E-4261-A169-29ADDE79830E}" type="presParOf" srcId="{C59184B7-061A-428E-B26D-C91056CB71D4}" destId="{F0107F24-7BC3-42A4-8309-48AAC89515E6}" srcOrd="5" destOrd="0" presId="urn:microsoft.com/office/officeart/2011/layout/HexagonRadial"/>
    <dgm:cxn modelId="{B5438CCD-5BB9-48ED-B16E-6950F110F88C}" type="presParOf" srcId="{F0107F24-7BC3-42A4-8309-48AAC89515E6}" destId="{321CC32D-3DDD-4287-A9AE-00AF9F555B35}" srcOrd="0" destOrd="0" presId="urn:microsoft.com/office/officeart/2011/layout/HexagonRadial"/>
    <dgm:cxn modelId="{D3B77190-4424-4F44-8B28-621AC0B06260}" type="presParOf" srcId="{C59184B7-061A-428E-B26D-C91056CB71D4}" destId="{5CF4CC00-CA0D-4396-86F0-419008A0E964}" srcOrd="6" destOrd="0" presId="urn:microsoft.com/office/officeart/2011/layout/HexagonRadial"/>
    <dgm:cxn modelId="{1DC1480D-8AC1-4668-9360-0FAB487E7AFA}" type="presParOf" srcId="{C59184B7-061A-428E-B26D-C91056CB71D4}" destId="{5028A1BB-558E-4068-A549-BC25B3E39EA1}" srcOrd="7" destOrd="0" presId="urn:microsoft.com/office/officeart/2011/layout/HexagonRadial"/>
    <dgm:cxn modelId="{4994F6B2-68BC-4A39-8E4D-A99B41877CB4}" type="presParOf" srcId="{5028A1BB-558E-4068-A549-BC25B3E39EA1}" destId="{3F353E41-E229-48DA-949E-A2D3BC7A02C9}" srcOrd="0" destOrd="0" presId="urn:microsoft.com/office/officeart/2011/layout/HexagonRadial"/>
    <dgm:cxn modelId="{B0246B67-5DAB-4860-9CEB-10F189147DC2}" type="presParOf" srcId="{C59184B7-061A-428E-B26D-C91056CB71D4}" destId="{3DB33D64-E024-4D7E-A9FE-D41089E9BC91}" srcOrd="8" destOrd="0" presId="urn:microsoft.com/office/officeart/2011/layout/HexagonRadial"/>
    <dgm:cxn modelId="{6A074289-B62A-4DBE-BF8C-E97657521299}" type="presParOf" srcId="{C59184B7-061A-428E-B26D-C91056CB71D4}" destId="{EAB0C046-9666-4886-9F0A-4AD4573F6D28}" srcOrd="9" destOrd="0" presId="urn:microsoft.com/office/officeart/2011/layout/HexagonRadial"/>
    <dgm:cxn modelId="{C23AF1CC-9E5C-402E-A0C1-50BF8263BA55}" type="presParOf" srcId="{EAB0C046-9666-4886-9F0A-4AD4573F6D28}" destId="{1371D63B-3FBD-44A1-A2A9-3CC933674410}" srcOrd="0" destOrd="0" presId="urn:microsoft.com/office/officeart/2011/layout/HexagonRadial"/>
    <dgm:cxn modelId="{61E40CC8-07D6-4122-BF2C-459E782989F1}" type="presParOf" srcId="{C59184B7-061A-428E-B26D-C91056CB71D4}" destId="{FF842601-A0BE-4853-A748-66EAFFDCDF4F}" srcOrd="10" destOrd="0" presId="urn:microsoft.com/office/officeart/2011/layout/HexagonRadial"/>
    <dgm:cxn modelId="{3BA89D4B-636C-4C22-94B5-1C0400D9F99F}" type="presParOf" srcId="{C59184B7-061A-428E-B26D-C91056CB71D4}" destId="{3A141842-4C8F-4731-9E36-EE8A9AAE0134}" srcOrd="11" destOrd="0" presId="urn:microsoft.com/office/officeart/2011/layout/HexagonRadial"/>
    <dgm:cxn modelId="{2279DCD2-D067-4EDA-A8C5-A6058D14C7DC}" type="presParOf" srcId="{3A141842-4C8F-4731-9E36-EE8A9AAE0134}" destId="{38C913AC-F26E-4337-99F6-44D4F9F968B6}" srcOrd="0" destOrd="0" presId="urn:microsoft.com/office/officeart/2011/layout/HexagonRadial"/>
    <dgm:cxn modelId="{B7844B33-DCBA-4083-A646-9A8C292DD00E}" type="presParOf" srcId="{C59184B7-061A-428E-B26D-C91056CB71D4}" destId="{48C5C161-A41E-43E7-AE14-AED47B256961}" srcOrd="12" destOrd="0" presId="urn:microsoft.com/office/officeart/2011/layout/HexagonRadial"/>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977889-217A-49FB-8303-76A95F5C10E6}">
      <dsp:nvSpPr>
        <dsp:cNvPr id="0" name=""/>
        <dsp:cNvSpPr/>
      </dsp:nvSpPr>
      <dsp:spPr>
        <a:xfrm>
          <a:off x="1807026" y="1707591"/>
          <a:ext cx="2170422" cy="1877503"/>
        </a:xfrm>
        <a:prstGeom prst="hexagon">
          <a:avLst>
            <a:gd name="adj" fmla="val 28570"/>
            <a:gd name="vf" fmla="val 115470"/>
          </a:avLst>
        </a:prstGeom>
        <a:solidFill>
          <a:srgbClr val="00B0F0"/>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b="1" kern="1200" dirty="0" smtClean="0">
              <a:latin typeface="Helvetica" charset="0"/>
              <a:ea typeface="Helvetica" charset="0"/>
              <a:cs typeface="Helvetica" charset="0"/>
            </a:rPr>
            <a:t>NRHI High – Value SAN Learning Program  </a:t>
          </a:r>
          <a:endParaRPr lang="en-US" sz="1200" b="1" kern="1200" dirty="0">
            <a:latin typeface="Helvetica" charset="0"/>
            <a:ea typeface="Helvetica" charset="0"/>
            <a:cs typeface="Helvetica" charset="0"/>
          </a:endParaRPr>
        </a:p>
      </dsp:txBody>
      <dsp:txXfrm>
        <a:off x="2166695" y="2018720"/>
        <a:ext cx="1451084" cy="1255245"/>
      </dsp:txXfrm>
    </dsp:sp>
    <dsp:sp modelId="{FD313F28-B951-43E6-A91B-49296B4DF686}">
      <dsp:nvSpPr>
        <dsp:cNvPr id="0" name=""/>
        <dsp:cNvSpPr/>
      </dsp:nvSpPr>
      <dsp:spPr>
        <a:xfrm>
          <a:off x="3202899" y="778011"/>
          <a:ext cx="818894" cy="705585"/>
        </a:xfrm>
        <a:prstGeom prst="hexagon">
          <a:avLst>
            <a:gd name="adj" fmla="val 28900"/>
            <a:gd name="vf" fmla="val 115470"/>
          </a:avLst>
        </a:prstGeom>
        <a:solidFill>
          <a:schemeClr val="accent1"/>
        </a:solidFill>
        <a:ln>
          <a:noFill/>
        </a:ln>
        <a:effectLst/>
      </dsp:spPr>
      <dsp:style>
        <a:lnRef idx="0">
          <a:scrgbClr r="0" g="0" b="0"/>
        </a:lnRef>
        <a:fillRef idx="1">
          <a:scrgbClr r="0" g="0" b="0"/>
        </a:fillRef>
        <a:effectRef idx="0">
          <a:scrgbClr r="0" g="0" b="0"/>
        </a:effectRef>
        <a:fontRef idx="minor"/>
      </dsp:style>
    </dsp:sp>
    <dsp:sp modelId="{EA02879F-C816-4D63-A015-C771E65ECBA2}">
      <dsp:nvSpPr>
        <dsp:cNvPr id="0" name=""/>
        <dsp:cNvSpPr/>
      </dsp:nvSpPr>
      <dsp:spPr>
        <a:xfrm>
          <a:off x="2002717" y="0"/>
          <a:ext cx="1778646" cy="1538737"/>
        </a:xfrm>
        <a:prstGeom prst="hexagon">
          <a:avLst>
            <a:gd name="adj" fmla="val 28570"/>
            <a:gd name="vf" fmla="val 115470"/>
          </a:avLst>
        </a:prstGeom>
        <a:solidFill>
          <a:srgbClr val="00B0F0"/>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kern="1200" dirty="0" smtClean="0">
              <a:latin typeface="Helvetica" charset="0"/>
              <a:ea typeface="Helvetica" charset="0"/>
              <a:cs typeface="Helvetica" charset="0"/>
            </a:rPr>
            <a:t>Using total cost of care  measurement </a:t>
          </a:r>
          <a:endParaRPr lang="en-US" sz="1200" kern="1200" dirty="0">
            <a:latin typeface="Helvetica" charset="0"/>
            <a:ea typeface="Helvetica" charset="0"/>
            <a:cs typeface="Helvetica" charset="0"/>
          </a:endParaRPr>
        </a:p>
      </dsp:txBody>
      <dsp:txXfrm>
        <a:off x="2297477" y="255002"/>
        <a:ext cx="1189126" cy="1028733"/>
      </dsp:txXfrm>
    </dsp:sp>
    <dsp:sp modelId="{321CC32D-3DDD-4287-A9AE-00AF9F555B35}">
      <dsp:nvSpPr>
        <dsp:cNvPr id="0" name=""/>
        <dsp:cNvSpPr/>
      </dsp:nvSpPr>
      <dsp:spPr>
        <a:xfrm>
          <a:off x="4172173" y="2128402"/>
          <a:ext cx="818894" cy="705585"/>
        </a:xfrm>
        <a:prstGeom prst="hexagon">
          <a:avLst>
            <a:gd name="adj" fmla="val 28900"/>
            <a:gd name="vf" fmla="val 115470"/>
          </a:avLst>
        </a:prstGeom>
        <a:solidFill>
          <a:schemeClr val="accent1"/>
        </a:solidFill>
        <a:ln>
          <a:noFill/>
        </a:ln>
        <a:effectLst/>
      </dsp:spPr>
      <dsp:style>
        <a:lnRef idx="0">
          <a:scrgbClr r="0" g="0" b="0"/>
        </a:lnRef>
        <a:fillRef idx="1">
          <a:scrgbClr r="0" g="0" b="0"/>
        </a:fillRef>
        <a:effectRef idx="0">
          <a:scrgbClr r="0" g="0" b="0"/>
        </a:effectRef>
        <a:fontRef idx="minor"/>
      </dsp:style>
    </dsp:sp>
    <dsp:sp modelId="{E8A3D56F-4D67-4186-8053-490DF4B52654}">
      <dsp:nvSpPr>
        <dsp:cNvPr id="0" name=""/>
        <dsp:cNvSpPr/>
      </dsp:nvSpPr>
      <dsp:spPr>
        <a:xfrm>
          <a:off x="3688510" y="946427"/>
          <a:ext cx="1778646" cy="1538737"/>
        </a:xfrm>
        <a:prstGeom prst="hexagon">
          <a:avLst>
            <a:gd name="adj" fmla="val 28570"/>
            <a:gd name="vf" fmla="val 115470"/>
          </a:avLst>
        </a:prstGeom>
        <a:solidFill>
          <a:srgbClr val="00B0F0"/>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kern="1200" dirty="0" smtClean="0">
              <a:latin typeface="Helvetica" charset="0"/>
              <a:ea typeface="Helvetica" charset="0"/>
              <a:cs typeface="Helvetica" charset="0"/>
            </a:rPr>
            <a:t>Implementing Choosing Wisely; Shared Decision Making  </a:t>
          </a:r>
          <a:endParaRPr lang="en-US" sz="1200" kern="1200" dirty="0">
            <a:latin typeface="Helvetica" charset="0"/>
            <a:ea typeface="Helvetica" charset="0"/>
            <a:cs typeface="Helvetica" charset="0"/>
          </a:endParaRPr>
        </a:p>
      </dsp:txBody>
      <dsp:txXfrm>
        <a:off x="3983270" y="1201429"/>
        <a:ext cx="1189126" cy="1028733"/>
      </dsp:txXfrm>
    </dsp:sp>
    <dsp:sp modelId="{3F353E41-E229-48DA-949E-A2D3BC7A02C9}">
      <dsp:nvSpPr>
        <dsp:cNvPr id="0" name=""/>
        <dsp:cNvSpPr/>
      </dsp:nvSpPr>
      <dsp:spPr>
        <a:xfrm>
          <a:off x="3508273" y="3617383"/>
          <a:ext cx="818894" cy="705585"/>
        </a:xfrm>
        <a:prstGeom prst="hexagon">
          <a:avLst>
            <a:gd name="adj" fmla="val 28900"/>
            <a:gd name="vf" fmla="val 115470"/>
          </a:avLst>
        </a:prstGeom>
        <a:solidFill>
          <a:schemeClr val="accent1"/>
        </a:solidFill>
        <a:ln>
          <a:noFill/>
        </a:ln>
        <a:effectLst/>
      </dsp:spPr>
      <dsp:style>
        <a:lnRef idx="0">
          <a:scrgbClr r="0" g="0" b="0"/>
        </a:lnRef>
        <a:fillRef idx="1">
          <a:scrgbClr r="0" g="0" b="0"/>
        </a:fillRef>
        <a:effectRef idx="0">
          <a:scrgbClr r="0" g="0" b="0"/>
        </a:effectRef>
        <a:fontRef idx="minor"/>
      </dsp:style>
    </dsp:sp>
    <dsp:sp modelId="{5CF4CC00-CA0D-4396-86F0-419008A0E964}">
      <dsp:nvSpPr>
        <dsp:cNvPr id="0" name=""/>
        <dsp:cNvSpPr/>
      </dsp:nvSpPr>
      <dsp:spPr>
        <a:xfrm>
          <a:off x="3688510" y="2806992"/>
          <a:ext cx="1778646" cy="1538737"/>
        </a:xfrm>
        <a:prstGeom prst="hexagon">
          <a:avLst>
            <a:gd name="adj" fmla="val 28570"/>
            <a:gd name="vf" fmla="val 115470"/>
          </a:avLst>
        </a:prstGeom>
        <a:solidFill>
          <a:srgbClr val="00B0F0"/>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kern="1200" dirty="0" smtClean="0">
              <a:latin typeface="Helvetica" charset="0"/>
              <a:ea typeface="Helvetica" charset="0"/>
              <a:cs typeface="Helvetica" charset="0"/>
            </a:rPr>
            <a:t>Patient engagement;   Patient safety</a:t>
          </a:r>
          <a:endParaRPr lang="en-US" sz="1200" kern="1200" dirty="0">
            <a:latin typeface="Helvetica" charset="0"/>
            <a:ea typeface="Helvetica" charset="0"/>
            <a:cs typeface="Helvetica" charset="0"/>
          </a:endParaRPr>
        </a:p>
      </dsp:txBody>
      <dsp:txXfrm>
        <a:off x="3983270" y="3061994"/>
        <a:ext cx="1189126" cy="1028733"/>
      </dsp:txXfrm>
    </dsp:sp>
    <dsp:sp modelId="{1371D63B-3FBD-44A1-A2A9-3CC933674410}">
      <dsp:nvSpPr>
        <dsp:cNvPr id="0" name=""/>
        <dsp:cNvSpPr/>
      </dsp:nvSpPr>
      <dsp:spPr>
        <a:xfrm>
          <a:off x="1861397" y="3771945"/>
          <a:ext cx="818894" cy="705585"/>
        </a:xfrm>
        <a:prstGeom prst="hexagon">
          <a:avLst>
            <a:gd name="adj" fmla="val 28900"/>
            <a:gd name="vf" fmla="val 115470"/>
          </a:avLst>
        </a:prstGeom>
        <a:solidFill>
          <a:schemeClr val="accent1"/>
        </a:solidFill>
        <a:ln>
          <a:noFill/>
        </a:ln>
        <a:effectLst/>
      </dsp:spPr>
      <dsp:style>
        <a:lnRef idx="0">
          <a:scrgbClr r="0" g="0" b="0"/>
        </a:lnRef>
        <a:fillRef idx="1">
          <a:scrgbClr r="0" g="0" b="0"/>
        </a:fillRef>
        <a:effectRef idx="0">
          <a:scrgbClr r="0" g="0" b="0"/>
        </a:effectRef>
        <a:fontRef idx="minor"/>
      </dsp:style>
    </dsp:sp>
    <dsp:sp modelId="{3DB33D64-E024-4D7E-A9FE-D41089E9BC91}">
      <dsp:nvSpPr>
        <dsp:cNvPr id="0" name=""/>
        <dsp:cNvSpPr/>
      </dsp:nvSpPr>
      <dsp:spPr>
        <a:xfrm>
          <a:off x="2057285" y="3754478"/>
          <a:ext cx="1778646" cy="1538737"/>
        </a:xfrm>
        <a:prstGeom prst="hexagon">
          <a:avLst>
            <a:gd name="adj" fmla="val 28570"/>
            <a:gd name="vf" fmla="val 115470"/>
          </a:avLst>
        </a:prstGeom>
        <a:solidFill>
          <a:srgbClr val="00B0F0"/>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kern="1200" dirty="0" smtClean="0">
              <a:latin typeface="Helvetica" charset="0"/>
              <a:ea typeface="Helvetica" charset="0"/>
              <a:cs typeface="Helvetica" charset="0"/>
            </a:rPr>
            <a:t>Care management and transitions; population management  </a:t>
          </a:r>
          <a:endParaRPr lang="en-US" sz="1200" kern="1200" dirty="0">
            <a:latin typeface="Helvetica" charset="0"/>
            <a:ea typeface="Helvetica" charset="0"/>
            <a:cs typeface="Helvetica" charset="0"/>
          </a:endParaRPr>
        </a:p>
      </dsp:txBody>
      <dsp:txXfrm>
        <a:off x="2352045" y="4009480"/>
        <a:ext cx="1189126" cy="1028733"/>
      </dsp:txXfrm>
    </dsp:sp>
    <dsp:sp modelId="{38C913AC-F26E-4337-99F6-44D4F9F968B6}">
      <dsp:nvSpPr>
        <dsp:cNvPr id="0" name=""/>
        <dsp:cNvSpPr/>
      </dsp:nvSpPr>
      <dsp:spPr>
        <a:xfrm>
          <a:off x="890033" y="2442461"/>
          <a:ext cx="818894" cy="705585"/>
        </a:xfrm>
        <a:prstGeom prst="hexagon">
          <a:avLst>
            <a:gd name="adj" fmla="val 28900"/>
            <a:gd name="vf" fmla="val 115470"/>
          </a:avLst>
        </a:prstGeom>
        <a:blipFill rotWithShape="0">
          <a:blip xmlns:r="http://schemas.openxmlformats.org/officeDocument/2006/relationships" r:embed="rId1"/>
          <a:stretch>
            <a:fillRect/>
          </a:stretch>
        </a:blipFill>
        <a:ln>
          <a:noFill/>
        </a:ln>
        <a:effectLst/>
      </dsp:spPr>
      <dsp:style>
        <a:lnRef idx="0">
          <a:scrgbClr r="0" g="0" b="0"/>
        </a:lnRef>
        <a:fillRef idx="1">
          <a:scrgbClr r="0" g="0" b="0"/>
        </a:fillRef>
        <a:effectRef idx="0">
          <a:scrgbClr r="0" g="0" b="0"/>
        </a:effectRef>
        <a:fontRef idx="minor"/>
      </dsp:style>
    </dsp:sp>
    <dsp:sp modelId="{FF842601-A0BE-4853-A748-66EAFFDCDF4F}">
      <dsp:nvSpPr>
        <dsp:cNvPr id="0" name=""/>
        <dsp:cNvSpPr/>
      </dsp:nvSpPr>
      <dsp:spPr>
        <a:xfrm>
          <a:off x="418487" y="2808051"/>
          <a:ext cx="1778646" cy="1538737"/>
        </a:xfrm>
        <a:prstGeom prst="hexagon">
          <a:avLst>
            <a:gd name="adj" fmla="val 28570"/>
            <a:gd name="vf" fmla="val 115470"/>
          </a:avLst>
        </a:prstGeom>
        <a:solidFill>
          <a:srgbClr val="00B0F0"/>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kern="1200" dirty="0" smtClean="0">
              <a:latin typeface="Helvetica" charset="0"/>
              <a:ea typeface="Helvetica" charset="0"/>
              <a:cs typeface="Helvetica" charset="0"/>
            </a:rPr>
            <a:t>Difficult conversations </a:t>
          </a:r>
          <a:endParaRPr lang="en-US" sz="1200" kern="1200" dirty="0">
            <a:latin typeface="Helvetica" charset="0"/>
            <a:ea typeface="Helvetica" charset="0"/>
            <a:cs typeface="Helvetica" charset="0"/>
          </a:endParaRPr>
        </a:p>
      </dsp:txBody>
      <dsp:txXfrm>
        <a:off x="713247" y="3063053"/>
        <a:ext cx="1189126" cy="1028733"/>
      </dsp:txXfrm>
    </dsp:sp>
    <dsp:sp modelId="{48C5C161-A41E-43E7-AE14-AED47B256961}">
      <dsp:nvSpPr>
        <dsp:cNvPr id="0" name=""/>
        <dsp:cNvSpPr/>
      </dsp:nvSpPr>
      <dsp:spPr>
        <a:xfrm>
          <a:off x="418487" y="944309"/>
          <a:ext cx="1778646" cy="1538737"/>
        </a:xfrm>
        <a:prstGeom prst="hexagon">
          <a:avLst>
            <a:gd name="adj" fmla="val 28570"/>
            <a:gd name="vf" fmla="val 115470"/>
          </a:avLst>
        </a:prstGeom>
        <a:solidFill>
          <a:srgbClr val="00B0F0"/>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kern="1200" dirty="0" smtClean="0">
              <a:latin typeface="Helvetica" charset="0"/>
              <a:ea typeface="Helvetica" charset="0"/>
              <a:cs typeface="Helvetica" charset="0"/>
            </a:rPr>
            <a:t>Integration of behavioral health in primary care </a:t>
          </a:r>
          <a:endParaRPr lang="en-US" sz="1200" kern="1200" dirty="0">
            <a:latin typeface="Helvetica" charset="0"/>
            <a:ea typeface="Helvetica" charset="0"/>
            <a:cs typeface="Helvetica" charset="0"/>
          </a:endParaRPr>
        </a:p>
      </dsp:txBody>
      <dsp:txXfrm>
        <a:off x="713247" y="1199311"/>
        <a:ext cx="1189126" cy="1028733"/>
      </dsp:txXfrm>
    </dsp:sp>
  </dsp:spTree>
</dsp:drawing>
</file>

<file path=ppt/diagrams/layout1.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316A6E9B-96FE-47DE-AC5D-55D6BE9E358C}" type="datetimeFigureOut">
              <a:rPr lang="en-US" smtClean="0"/>
              <a:t>11/20/2015</a:t>
            </a:fld>
            <a:endParaRPr lang="en-US" dirty="0"/>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E1A173FD-14B4-4DDA-A8CC-ADC690FA6FA7}" type="slidenum">
              <a:rPr lang="en-US" smtClean="0"/>
              <a:t>‹#›</a:t>
            </a:fld>
            <a:endParaRPr lang="en-US" dirty="0"/>
          </a:p>
        </p:txBody>
      </p:sp>
    </p:spTree>
    <p:extLst>
      <p:ext uri="{BB962C8B-B14F-4D97-AF65-F5344CB8AC3E}">
        <p14:creationId xmlns:p14="http://schemas.microsoft.com/office/powerpoint/2010/main" val="180396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1</a:t>
            </a:fld>
            <a:endParaRPr lang="en-US" dirty="0"/>
          </a:p>
        </p:txBody>
      </p:sp>
    </p:spTree>
    <p:extLst>
      <p:ext uri="{BB962C8B-B14F-4D97-AF65-F5344CB8AC3E}">
        <p14:creationId xmlns:p14="http://schemas.microsoft.com/office/powerpoint/2010/main" val="24795667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Stacy 335</a:t>
            </a:r>
          </a:p>
          <a:p>
            <a:endParaRPr lang="en-US" dirty="0"/>
          </a:p>
          <a:p>
            <a:r>
              <a:rPr lang="en-US" dirty="0" smtClean="0"/>
              <a:t>You’ll learn a bit about NRHI and meet our staff, learn more about the areas of focus of our High-Value Care SAN,  and have the opportunity to hear from 5 of our clinical and quality expert faculty </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3</a:t>
            </a:fld>
            <a:endParaRPr lang="en-US" dirty="0"/>
          </a:p>
        </p:txBody>
      </p:sp>
    </p:spTree>
    <p:extLst>
      <p:ext uri="{BB962C8B-B14F-4D97-AF65-F5344CB8AC3E}">
        <p14:creationId xmlns:p14="http://schemas.microsoft.com/office/powerpoint/2010/main" val="28243769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Stacy 336</a:t>
            </a:r>
          </a:p>
          <a:p>
            <a:endParaRPr lang="en-US" dirty="0"/>
          </a:p>
          <a:p>
            <a:r>
              <a:rPr lang="en-US" dirty="0" smtClean="0"/>
              <a:t>Meet our project team – we look forward to work with each of you </a:t>
            </a:r>
          </a:p>
          <a:p>
            <a:endParaRPr lang="en-US" dirty="0"/>
          </a:p>
          <a:p>
            <a:r>
              <a:rPr lang="en-US" dirty="0" smtClean="0"/>
              <a:t>Dianne will take the next few minutes introducing you to NRHI </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4</a:t>
            </a:fld>
            <a:endParaRPr lang="en-US" dirty="0"/>
          </a:p>
        </p:txBody>
      </p:sp>
    </p:spTree>
    <p:extLst>
      <p:ext uri="{BB962C8B-B14F-4D97-AF65-F5344CB8AC3E}">
        <p14:creationId xmlns:p14="http://schemas.microsoft.com/office/powerpoint/2010/main" val="2135850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Dianne – 336-338</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5</a:t>
            </a:fld>
            <a:endParaRPr lang="en-US" dirty="0"/>
          </a:p>
        </p:txBody>
      </p:sp>
    </p:spTree>
    <p:extLst>
      <p:ext uri="{BB962C8B-B14F-4D97-AF65-F5344CB8AC3E}">
        <p14:creationId xmlns:p14="http://schemas.microsoft.com/office/powerpoint/2010/main" val="9632340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Dianne 339</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6</a:t>
            </a:fld>
            <a:endParaRPr lang="en-US" dirty="0"/>
          </a:p>
        </p:txBody>
      </p:sp>
    </p:spTree>
    <p:extLst>
      <p:ext uri="{BB962C8B-B14F-4D97-AF65-F5344CB8AC3E}">
        <p14:creationId xmlns:p14="http://schemas.microsoft.com/office/powerpoint/2010/main" val="41048443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Stacy 340</a:t>
            </a:r>
          </a:p>
          <a:p>
            <a:endParaRPr lang="en-US" dirty="0"/>
          </a:p>
          <a:p>
            <a:r>
              <a:rPr lang="en-US" dirty="0" smtClean="0"/>
              <a:t>The  NRHI High-Value Care SAN is in support of the overall Transforming Clinical Practice Initiative. We’re pleased to be in the company of 9 fellow SANs in support of the PTNs efforts to meet the TCPI aims. </a:t>
            </a:r>
          </a:p>
          <a:p>
            <a:endParaRPr lang="en-US" dirty="0"/>
          </a:p>
          <a:p>
            <a:r>
              <a:rPr lang="en-US" dirty="0" smtClean="0"/>
              <a:t> </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7</a:t>
            </a:fld>
            <a:endParaRPr lang="en-US" dirty="0"/>
          </a:p>
        </p:txBody>
      </p:sp>
    </p:spTree>
    <p:extLst>
      <p:ext uri="{BB962C8B-B14F-4D97-AF65-F5344CB8AC3E}">
        <p14:creationId xmlns:p14="http://schemas.microsoft.com/office/powerpoint/2010/main" val="31077590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Hidden slide </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8</a:t>
            </a:fld>
            <a:endParaRPr lang="en-US" dirty="0"/>
          </a:p>
        </p:txBody>
      </p:sp>
    </p:spTree>
    <p:extLst>
      <p:ext uri="{BB962C8B-B14F-4D97-AF65-F5344CB8AC3E}">
        <p14:creationId xmlns:p14="http://schemas.microsoft.com/office/powerpoint/2010/main" val="39992145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Stacy 342</a:t>
            </a:r>
            <a:endParaRPr lang="en-US" dirty="0"/>
          </a:p>
          <a:p>
            <a:endParaRPr lang="en-US" dirty="0"/>
          </a:p>
          <a:p>
            <a:r>
              <a:rPr lang="en-US" dirty="0" smtClean="0"/>
              <a:t>Congratulations to the PTNs awarded </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9</a:t>
            </a:fld>
            <a:endParaRPr lang="en-US" dirty="0"/>
          </a:p>
        </p:txBody>
      </p:sp>
    </p:spTree>
    <p:extLst>
      <p:ext uri="{BB962C8B-B14F-4D97-AF65-F5344CB8AC3E}">
        <p14:creationId xmlns:p14="http://schemas.microsoft.com/office/powerpoint/2010/main" val="19363526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Stacy 343</a:t>
            </a:r>
          </a:p>
          <a:p>
            <a:endParaRPr lang="en-US" dirty="0"/>
          </a:p>
          <a:p>
            <a:r>
              <a:rPr lang="en-US" dirty="0" smtClean="0"/>
              <a:t>And also to the SANs that we look forward to partnering with </a:t>
            </a:r>
          </a:p>
          <a:p>
            <a:endParaRPr lang="en-US" dirty="0"/>
          </a:p>
          <a:p>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10</a:t>
            </a:fld>
            <a:endParaRPr lang="en-US" dirty="0"/>
          </a:p>
        </p:txBody>
      </p:sp>
    </p:spTree>
    <p:extLst>
      <p:ext uri="{BB962C8B-B14F-4D97-AF65-F5344CB8AC3E}">
        <p14:creationId xmlns:p14="http://schemas.microsoft.com/office/powerpoint/2010/main" val="6821782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Stacy 343</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11</a:t>
            </a:fld>
            <a:endParaRPr lang="en-US" dirty="0"/>
          </a:p>
        </p:txBody>
      </p:sp>
    </p:spTree>
    <p:extLst>
      <p:ext uri="{BB962C8B-B14F-4D97-AF65-F5344CB8AC3E}">
        <p14:creationId xmlns:p14="http://schemas.microsoft.com/office/powerpoint/2010/main" val="31155061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Stacy 344</a:t>
            </a:r>
          </a:p>
          <a:p>
            <a:endParaRPr lang="en-US" dirty="0"/>
          </a:p>
          <a:p>
            <a:r>
              <a:rPr lang="en-US" dirty="0" smtClean="0"/>
              <a:t>Learning program focused on total cost of care and high-value care </a:t>
            </a:r>
          </a:p>
          <a:p>
            <a:endParaRPr lang="en-US" dirty="0"/>
          </a:p>
          <a:p>
            <a:r>
              <a:rPr lang="en-US" dirty="0" smtClean="0"/>
              <a:t>You’ll next hear from our partners on specific topic areas </a:t>
            </a:r>
          </a:p>
          <a:p>
            <a:endParaRPr lang="en-US" dirty="0" smtClean="0"/>
          </a:p>
          <a:p>
            <a:r>
              <a:rPr lang="en-US" dirty="0" smtClean="0"/>
              <a:t>We aim to align components of the learning program into CME/maintenance of certification requirements </a:t>
            </a:r>
          </a:p>
          <a:p>
            <a:endParaRPr lang="en-US" dirty="0"/>
          </a:p>
          <a:p>
            <a:r>
              <a:rPr lang="en-US" dirty="0" smtClean="0"/>
              <a:t>The Learning Programs intend to be flexible to meet users needs – your input on specific needs is critically important to us </a:t>
            </a:r>
            <a:endParaRPr lang="en-US" dirty="0"/>
          </a:p>
          <a:p>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12</a:t>
            </a:fld>
            <a:endParaRPr lang="en-US" dirty="0"/>
          </a:p>
        </p:txBody>
      </p:sp>
    </p:spTree>
    <p:extLst>
      <p:ext uri="{BB962C8B-B14F-4D97-AF65-F5344CB8AC3E}">
        <p14:creationId xmlns:p14="http://schemas.microsoft.com/office/powerpoint/2010/main" val="34666756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Stacy 345</a:t>
            </a:r>
          </a:p>
          <a:p>
            <a:endParaRPr lang="en-US" dirty="0"/>
          </a:p>
          <a:p>
            <a:r>
              <a:rPr lang="en-US" dirty="0" smtClean="0"/>
              <a:t>Hidden slide </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13</a:t>
            </a:fld>
            <a:endParaRPr lang="en-US" dirty="0"/>
          </a:p>
        </p:txBody>
      </p:sp>
    </p:spTree>
    <p:extLst>
      <p:ext uri="{BB962C8B-B14F-4D97-AF65-F5344CB8AC3E}">
        <p14:creationId xmlns:p14="http://schemas.microsoft.com/office/powerpoint/2010/main" val="31828703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Stacy 346</a:t>
            </a:r>
          </a:p>
          <a:p>
            <a:endParaRPr lang="en-US" dirty="0"/>
          </a:p>
          <a:p>
            <a:r>
              <a:rPr lang="en-US" dirty="0" smtClean="0"/>
              <a:t>Specific outcome commitments to CMS include these measures </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14</a:t>
            </a:fld>
            <a:endParaRPr lang="en-US" dirty="0"/>
          </a:p>
        </p:txBody>
      </p:sp>
    </p:spTree>
    <p:extLst>
      <p:ext uri="{BB962C8B-B14F-4D97-AF65-F5344CB8AC3E}">
        <p14:creationId xmlns:p14="http://schemas.microsoft.com/office/powerpoint/2010/main" val="30690663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Stacy 346</a:t>
            </a:r>
          </a:p>
          <a:p>
            <a:endParaRPr lang="en-US" dirty="0"/>
          </a:p>
          <a:p>
            <a:r>
              <a:rPr lang="en-US" dirty="0" smtClean="0"/>
              <a:t>Graphic of learning program topics represents a sampling of programs and is not comprehensive </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15</a:t>
            </a:fld>
            <a:endParaRPr lang="en-US" dirty="0"/>
          </a:p>
        </p:txBody>
      </p:sp>
    </p:spTree>
    <p:extLst>
      <p:ext uri="{BB962C8B-B14F-4D97-AF65-F5344CB8AC3E}">
        <p14:creationId xmlns:p14="http://schemas.microsoft.com/office/powerpoint/2010/main" val="21778992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14463" y="1247775"/>
            <a:ext cx="4181475" cy="3136900"/>
          </a:xfrm>
        </p:spPr>
      </p:sp>
      <p:sp>
        <p:nvSpPr>
          <p:cNvPr id="3" name="Notes Placeholder 2"/>
          <p:cNvSpPr>
            <a:spLocks noGrp="1"/>
          </p:cNvSpPr>
          <p:nvPr>
            <p:ph type="body" idx="1"/>
          </p:nvPr>
        </p:nvSpPr>
        <p:spPr/>
        <p:txBody>
          <a:bodyPr/>
          <a:lstStyle/>
          <a:p>
            <a:r>
              <a:rPr lang="en-US" dirty="0" smtClean="0"/>
              <a:t>Stacy 347</a:t>
            </a:r>
          </a:p>
          <a:p>
            <a:r>
              <a:rPr lang="en-US" dirty="0" smtClean="0"/>
              <a:t>The NRHI SAN clinical and quality improvement faculty have expertise in several high-value care topics. In many cases expertise is shared across multiple organizations. </a:t>
            </a:r>
          </a:p>
          <a:p>
            <a:endParaRPr lang="en-US" dirty="0"/>
          </a:p>
          <a:p>
            <a:r>
              <a:rPr lang="en-US" dirty="0" smtClean="0"/>
              <a:t>For example – the total of care learning program offers best practices from three organizations: </a:t>
            </a:r>
          </a:p>
          <a:p>
            <a:endParaRPr lang="en-US" dirty="0" smtClean="0"/>
          </a:p>
          <a:p>
            <a:r>
              <a:rPr lang="en-US" dirty="0" smtClean="0"/>
              <a:t>Today you’ll hear from Tony at Minnesota Community Measurement about how to measure total cost of care and Jan from ICSI on how to engage clinicians in total cost of care improvement. Additionally, Oregon HealthCare Quality Corporation (Q-Corp) has expertise in implementing and aligning TCOC measurement. </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16</a:t>
            </a:fld>
            <a:endParaRPr lang="en-US" dirty="0"/>
          </a:p>
        </p:txBody>
      </p:sp>
    </p:spTree>
    <p:extLst>
      <p:ext uri="{BB962C8B-B14F-4D97-AF65-F5344CB8AC3E}">
        <p14:creationId xmlns:p14="http://schemas.microsoft.com/office/powerpoint/2010/main" val="16191841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Stacy 348</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17</a:t>
            </a:fld>
            <a:endParaRPr lang="en-US" dirty="0"/>
          </a:p>
        </p:txBody>
      </p:sp>
    </p:spTree>
    <p:extLst>
      <p:ext uri="{BB962C8B-B14F-4D97-AF65-F5344CB8AC3E}">
        <p14:creationId xmlns:p14="http://schemas.microsoft.com/office/powerpoint/2010/main" val="34898357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Stacy 349</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18</a:t>
            </a:fld>
            <a:endParaRPr lang="en-US" dirty="0"/>
          </a:p>
        </p:txBody>
      </p:sp>
    </p:spTree>
    <p:extLst>
      <p:ext uri="{BB962C8B-B14F-4D97-AF65-F5344CB8AC3E}">
        <p14:creationId xmlns:p14="http://schemas.microsoft.com/office/powerpoint/2010/main" val="15284034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Stacy 350</a:t>
            </a:r>
          </a:p>
          <a:p>
            <a:endParaRPr lang="en-US" dirty="0"/>
          </a:p>
          <a:p>
            <a:r>
              <a:rPr lang="en-US" dirty="0" smtClean="0"/>
              <a:t>To keep us moving along, I’ll now turn it over to Jan from ICSI to tell you about who they are and the expertise available </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19</a:t>
            </a:fld>
            <a:endParaRPr lang="en-US" dirty="0"/>
          </a:p>
        </p:txBody>
      </p:sp>
    </p:spTree>
    <p:extLst>
      <p:ext uri="{BB962C8B-B14F-4D97-AF65-F5344CB8AC3E}">
        <p14:creationId xmlns:p14="http://schemas.microsoft.com/office/powerpoint/2010/main" val="4562471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20</a:t>
            </a:fld>
            <a:endParaRPr lang="en-US" dirty="0"/>
          </a:p>
        </p:txBody>
      </p:sp>
    </p:spTree>
    <p:extLst>
      <p:ext uri="{BB962C8B-B14F-4D97-AF65-F5344CB8AC3E}">
        <p14:creationId xmlns:p14="http://schemas.microsoft.com/office/powerpoint/2010/main" val="3527008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21</a:t>
            </a:fld>
            <a:endParaRPr lang="en-US" dirty="0"/>
          </a:p>
        </p:txBody>
      </p:sp>
    </p:spTree>
    <p:extLst>
      <p:ext uri="{BB962C8B-B14F-4D97-AF65-F5344CB8AC3E}">
        <p14:creationId xmlns:p14="http://schemas.microsoft.com/office/powerpoint/2010/main" val="14181706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22</a:t>
            </a:fld>
            <a:endParaRPr lang="en-US" dirty="0"/>
          </a:p>
        </p:txBody>
      </p:sp>
    </p:spTree>
    <p:extLst>
      <p:ext uri="{BB962C8B-B14F-4D97-AF65-F5344CB8AC3E}">
        <p14:creationId xmlns:p14="http://schemas.microsoft.com/office/powerpoint/2010/main" val="25867694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23</a:t>
            </a:fld>
            <a:endParaRPr lang="en-US" dirty="0"/>
          </a:p>
        </p:txBody>
      </p:sp>
    </p:spTree>
    <p:extLst>
      <p:ext uri="{BB962C8B-B14F-4D97-AF65-F5344CB8AC3E}">
        <p14:creationId xmlns:p14="http://schemas.microsoft.com/office/powerpoint/2010/main" val="38951442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24</a:t>
            </a:fld>
            <a:endParaRPr lang="en-US" dirty="0"/>
          </a:p>
        </p:txBody>
      </p:sp>
    </p:spTree>
    <p:extLst>
      <p:ext uri="{BB962C8B-B14F-4D97-AF65-F5344CB8AC3E}">
        <p14:creationId xmlns:p14="http://schemas.microsoft.com/office/powerpoint/2010/main" val="32099274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Thank you Jan. </a:t>
            </a:r>
          </a:p>
          <a:p>
            <a:endParaRPr lang="en-US" dirty="0"/>
          </a:p>
          <a:p>
            <a:endParaRPr lang="en-US" dirty="0" smtClean="0"/>
          </a:p>
          <a:p>
            <a:r>
              <a:rPr lang="en-US" dirty="0" smtClean="0"/>
              <a:t>Next up, Tony Weldon from MNCM </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25</a:t>
            </a:fld>
            <a:endParaRPr lang="en-US" dirty="0"/>
          </a:p>
        </p:txBody>
      </p:sp>
    </p:spTree>
    <p:extLst>
      <p:ext uri="{BB962C8B-B14F-4D97-AF65-F5344CB8AC3E}">
        <p14:creationId xmlns:p14="http://schemas.microsoft.com/office/powerpoint/2010/main" val="38020559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40C92B-B07A-4DFD-8FF6-4D6D11001B29}" type="slidenum">
              <a:rPr lang="en-US" smtClean="0">
                <a:solidFill>
                  <a:prstClr val="black"/>
                </a:solidFill>
              </a:rPr>
              <a:pPr/>
              <a:t>26</a:t>
            </a:fld>
            <a:endParaRPr lang="en-US" dirty="0">
              <a:solidFill>
                <a:prstClr val="black"/>
              </a:solidFill>
            </a:endParaRPr>
          </a:p>
        </p:txBody>
      </p:sp>
    </p:spTree>
    <p:extLst>
      <p:ext uri="{BB962C8B-B14F-4D97-AF65-F5344CB8AC3E}">
        <p14:creationId xmlns:p14="http://schemas.microsoft.com/office/powerpoint/2010/main" val="31759289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27</a:t>
            </a:fld>
            <a:endParaRPr lang="en-US" dirty="0"/>
          </a:p>
        </p:txBody>
      </p:sp>
    </p:spTree>
    <p:extLst>
      <p:ext uri="{BB962C8B-B14F-4D97-AF65-F5344CB8AC3E}">
        <p14:creationId xmlns:p14="http://schemas.microsoft.com/office/powerpoint/2010/main" val="8449395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28</a:t>
            </a:fld>
            <a:endParaRPr lang="en-US" dirty="0"/>
          </a:p>
        </p:txBody>
      </p:sp>
    </p:spTree>
    <p:extLst>
      <p:ext uri="{BB962C8B-B14F-4D97-AF65-F5344CB8AC3E}">
        <p14:creationId xmlns:p14="http://schemas.microsoft.com/office/powerpoint/2010/main" val="7489588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Thank you Tony. </a:t>
            </a:r>
          </a:p>
          <a:p>
            <a:endParaRPr lang="en-US" dirty="0"/>
          </a:p>
          <a:p>
            <a:r>
              <a:rPr lang="en-US" dirty="0" smtClean="0"/>
              <a:t>Now we’ll hear from Nancy and Bruce at PRHI. </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29</a:t>
            </a:fld>
            <a:endParaRPr lang="en-US" dirty="0"/>
          </a:p>
        </p:txBody>
      </p:sp>
    </p:spTree>
    <p:extLst>
      <p:ext uri="{BB962C8B-B14F-4D97-AF65-F5344CB8AC3E}">
        <p14:creationId xmlns:p14="http://schemas.microsoft.com/office/powerpoint/2010/main" val="3380694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bwMode="auto">
          <a:xfrm>
            <a:off x="1182688" y="693738"/>
            <a:ext cx="4649787"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2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dirty="0"/>
              <a:t>We build what we do on data analyses and try to address "flaws" in the system. We have moved from bringing safety, reliability and efficiency to hospitals to keeping people out of hospitals: transforming primary care, improving clinical care in SNFs, keeping people out of SNFs, looking for new models of primary care. We have advanced our research capability, ability of PCPs to use IT for QI, our longstanding leadership in educating/training/coaching HC workers in QI. In this newest era of big data and open health information, we have taken on the task of helping to create empowered healthcare consumers and helping to create good physician partners</a:t>
            </a:r>
            <a:endParaRPr lang="en-US" altLang="en-US" dirty="0" smtClean="0"/>
          </a:p>
        </p:txBody>
      </p:sp>
      <p:sp>
        <p:nvSpPr>
          <p:cNvPr id="4" name="Slide Number Placeholder 3"/>
          <p:cNvSpPr>
            <a:spLocks noGrp="1"/>
          </p:cNvSpPr>
          <p:nvPr>
            <p:ph type="sldNum" sz="quarter" idx="5"/>
          </p:nvPr>
        </p:nvSpPr>
        <p:spPr/>
        <p:txBody>
          <a:bodyPr/>
          <a:lstStyle/>
          <a:p>
            <a:pPr>
              <a:defRPr/>
            </a:pPr>
            <a:fld id="{726F3109-A0D6-44B7-88A6-2974FCB6AFDC}" type="slidenum">
              <a:rPr lang="en-US" smtClean="0">
                <a:solidFill>
                  <a:prstClr val="black"/>
                </a:solidFill>
              </a:rPr>
              <a:pPr>
                <a:defRPr/>
              </a:pPr>
              <a:t>30</a:t>
            </a:fld>
            <a:endParaRPr lang="en-US" dirty="0">
              <a:solidFill>
                <a:prstClr val="black"/>
              </a:solidFill>
            </a:endParaRPr>
          </a:p>
        </p:txBody>
      </p:sp>
    </p:spTree>
    <p:extLst>
      <p:ext uri="{BB962C8B-B14F-4D97-AF65-F5344CB8AC3E}">
        <p14:creationId xmlns:p14="http://schemas.microsoft.com/office/powerpoint/2010/main" val="4432228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31</a:t>
            </a:fld>
            <a:endParaRPr lang="en-US" dirty="0"/>
          </a:p>
        </p:txBody>
      </p:sp>
    </p:spTree>
    <p:extLst>
      <p:ext uri="{BB962C8B-B14F-4D97-AF65-F5344CB8AC3E}">
        <p14:creationId xmlns:p14="http://schemas.microsoft.com/office/powerpoint/2010/main" val="21987635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32</a:t>
            </a:fld>
            <a:endParaRPr lang="en-US" dirty="0"/>
          </a:p>
        </p:txBody>
      </p:sp>
    </p:spTree>
    <p:extLst>
      <p:ext uri="{BB962C8B-B14F-4D97-AF65-F5344CB8AC3E}">
        <p14:creationId xmlns:p14="http://schemas.microsoft.com/office/powerpoint/2010/main" val="40530543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33</a:t>
            </a:fld>
            <a:endParaRPr lang="en-US" dirty="0"/>
          </a:p>
        </p:txBody>
      </p:sp>
    </p:spTree>
    <p:extLst>
      <p:ext uri="{BB962C8B-B14F-4D97-AF65-F5344CB8AC3E}">
        <p14:creationId xmlns:p14="http://schemas.microsoft.com/office/powerpoint/2010/main" val="163328614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bwMode="auto">
          <a:noFill/>
          <a:ln>
            <a:solidFill>
              <a:srgbClr val="000000"/>
            </a:solidFill>
            <a:miter lim="800000"/>
            <a:headEnd/>
            <a:tailEnd/>
          </a:ln>
        </p:spPr>
      </p:sp>
      <p:sp>
        <p:nvSpPr>
          <p:cNvPr id="993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dirty="0" smtClean="0"/>
          </a:p>
          <a:p>
            <a:pPr eaLnBrk="1" hangingPunct="1">
              <a:spcBef>
                <a:spcPct val="0"/>
              </a:spcBef>
            </a:pPr>
            <a:endParaRPr lang="en-US" altLang="en-US" dirty="0"/>
          </a:p>
          <a:p>
            <a:pPr eaLnBrk="1" hangingPunct="1">
              <a:spcBef>
                <a:spcPct val="0"/>
              </a:spcBef>
            </a:pPr>
            <a:r>
              <a:rPr lang="en-US" altLang="en-US" dirty="0" smtClean="0"/>
              <a:t>Thank you Nancy and Bruce. </a:t>
            </a:r>
          </a:p>
          <a:p>
            <a:pPr eaLnBrk="1" hangingPunct="1">
              <a:spcBef>
                <a:spcPct val="0"/>
              </a:spcBef>
            </a:pPr>
            <a:endParaRPr lang="en-US" altLang="en-US" dirty="0"/>
          </a:p>
          <a:p>
            <a:pPr eaLnBrk="1" hangingPunct="1">
              <a:spcBef>
                <a:spcPct val="0"/>
              </a:spcBef>
            </a:pPr>
            <a:r>
              <a:rPr lang="en-US" altLang="en-US" dirty="0" smtClean="0"/>
              <a:t>Next up, Barbra Rabson from Massachusetts  Health Quality Partners </a:t>
            </a:r>
          </a:p>
        </p:txBody>
      </p:sp>
      <p:sp>
        <p:nvSpPr>
          <p:cNvPr id="99332" name="Footer Placeholder 2"/>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endParaRPr lang="en-US" altLang="en-US" dirty="0">
              <a:solidFill>
                <a:prstClr val="black"/>
              </a:solidFill>
            </a:endParaRPr>
          </a:p>
        </p:txBody>
      </p:sp>
    </p:spTree>
    <p:extLst>
      <p:ext uri="{BB962C8B-B14F-4D97-AF65-F5344CB8AC3E}">
        <p14:creationId xmlns:p14="http://schemas.microsoft.com/office/powerpoint/2010/main" val="249055550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D30EADF-F179-46B9-BBF0-062978D3A380}" type="slidenum">
              <a:rPr lang="en-US" smtClean="0">
                <a:solidFill>
                  <a:prstClr val="black"/>
                </a:solidFill>
              </a:rPr>
              <a:pPr/>
              <a:t>35</a:t>
            </a:fld>
            <a:endParaRPr lang="en-US" dirty="0">
              <a:solidFill>
                <a:prstClr val="black"/>
              </a:solidFill>
            </a:endParaRPr>
          </a:p>
        </p:txBody>
      </p:sp>
    </p:spTree>
    <p:extLst>
      <p:ext uri="{BB962C8B-B14F-4D97-AF65-F5344CB8AC3E}">
        <p14:creationId xmlns:p14="http://schemas.microsoft.com/office/powerpoint/2010/main" val="31722614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36</a:t>
            </a:fld>
            <a:endParaRPr lang="en-US" dirty="0"/>
          </a:p>
        </p:txBody>
      </p:sp>
    </p:spTree>
    <p:extLst>
      <p:ext uri="{BB962C8B-B14F-4D97-AF65-F5344CB8AC3E}">
        <p14:creationId xmlns:p14="http://schemas.microsoft.com/office/powerpoint/2010/main" val="9946973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37</a:t>
            </a:fld>
            <a:endParaRPr lang="en-US" dirty="0"/>
          </a:p>
        </p:txBody>
      </p:sp>
    </p:spTree>
    <p:extLst>
      <p:ext uri="{BB962C8B-B14F-4D97-AF65-F5344CB8AC3E}">
        <p14:creationId xmlns:p14="http://schemas.microsoft.com/office/powerpoint/2010/main" val="334776048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38</a:t>
            </a:fld>
            <a:endParaRPr lang="en-US" dirty="0"/>
          </a:p>
        </p:txBody>
      </p:sp>
    </p:spTree>
    <p:extLst>
      <p:ext uri="{BB962C8B-B14F-4D97-AF65-F5344CB8AC3E}">
        <p14:creationId xmlns:p14="http://schemas.microsoft.com/office/powerpoint/2010/main" val="67472590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Thank you Barbra. </a:t>
            </a:r>
          </a:p>
          <a:p>
            <a:endParaRPr lang="en-US" dirty="0"/>
          </a:p>
          <a:p>
            <a:r>
              <a:rPr lang="en-US" dirty="0" smtClean="0"/>
              <a:t>Last up, Lisa Letourneau from Maine Quality Counts to provide an overview her organization and its work with the Choosing Wisely programs. </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39</a:t>
            </a:fld>
            <a:endParaRPr lang="en-US" dirty="0"/>
          </a:p>
        </p:txBody>
      </p:sp>
    </p:spTree>
    <p:extLst>
      <p:ext uri="{BB962C8B-B14F-4D97-AF65-F5344CB8AC3E}">
        <p14:creationId xmlns:p14="http://schemas.microsoft.com/office/powerpoint/2010/main" val="8881833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smtClean="0"/>
              <a:t>The</a:t>
            </a:r>
            <a:r>
              <a:rPr lang="en-US" altLang="en-US" i="1" dirty="0" smtClean="0"/>
              <a:t> Choosing Wisely</a:t>
            </a:r>
            <a:r>
              <a:rPr lang="en-US" altLang="en-US" i="1" baseline="30000" dirty="0" smtClean="0"/>
              <a:t>®</a:t>
            </a:r>
            <a:r>
              <a:rPr lang="en-US" altLang="en-US" dirty="0" smtClean="0"/>
              <a:t> campaign brings several passionate groups together to help physicians, patients and other health care stakeholders talk about the overuse of health care resources in the U.S. More than thirty national organizations representing medical specialists, as well as Consumer Reports and a number of consumer-focused organizations, are working with the ABIM Foundation to create a set of recommendations for physicians and patients to talk about together. </a:t>
            </a:r>
          </a:p>
          <a:p>
            <a:endParaRPr lang="en-US" altLang="en-US" dirty="0" smtClean="0"/>
          </a:p>
          <a:p>
            <a:r>
              <a:rPr lang="en-US" altLang="en-US" dirty="0" smtClean="0"/>
              <a:t>The goal of </a:t>
            </a:r>
            <a:r>
              <a:rPr lang="en-US" altLang="en-US" i="1" dirty="0" smtClean="0"/>
              <a:t>Choosing Wisely</a:t>
            </a:r>
            <a:r>
              <a:rPr lang="en-US" altLang="en-US" dirty="0" smtClean="0"/>
              <a:t> is to encourage conversations between physicians and patients about the overuse of tests and procedures and support physician efforts to help patients make smart and effective care choices.</a:t>
            </a:r>
          </a:p>
          <a:p>
            <a:endParaRPr lang="en-US" altLang="en-US" dirty="0" smtClean="0"/>
          </a:p>
          <a:p>
            <a:r>
              <a:rPr lang="en-US" altLang="en-US" dirty="0" smtClean="0"/>
              <a:t>Physicians and patients need to work together to make wise decisions about treatment. This means helping patients learn about care that is proven to be successful, safe and truly necessary for them. </a:t>
            </a:r>
          </a:p>
          <a:p>
            <a:endParaRPr lang="en-US" altLang="en-US" dirty="0" smtClean="0"/>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100">
                <a:solidFill>
                  <a:schemeClr val="tx1"/>
                </a:solidFill>
                <a:latin typeface="Calibri" panose="020F0502020204030204" pitchFamily="34" charset="0"/>
                <a:ea typeface="MS PGothic" panose="020B0600070205080204" pitchFamily="34" charset="-128"/>
              </a:defRPr>
            </a:lvl1pPr>
            <a:lvl2pPr marL="742950" indent="-285750" algn="l" eaLnBrk="0" hangingPunct="0">
              <a:spcBef>
                <a:spcPct val="30000"/>
              </a:spcBef>
              <a:defRPr sz="1100">
                <a:solidFill>
                  <a:schemeClr val="tx1"/>
                </a:solidFill>
                <a:latin typeface="Calibri" panose="020F0502020204030204" pitchFamily="34" charset="0"/>
                <a:ea typeface="MS PGothic" panose="020B0600070205080204" pitchFamily="34" charset="-128"/>
              </a:defRPr>
            </a:lvl2pPr>
            <a:lvl3pPr marL="1143000" indent="-228600" algn="l" eaLnBrk="0" hangingPunct="0">
              <a:spcBef>
                <a:spcPct val="30000"/>
              </a:spcBef>
              <a:defRPr sz="1100">
                <a:solidFill>
                  <a:schemeClr val="tx1"/>
                </a:solidFill>
                <a:latin typeface="Calibri" panose="020F0502020204030204" pitchFamily="34" charset="0"/>
                <a:ea typeface="MS PGothic" panose="020B0600070205080204" pitchFamily="34" charset="-128"/>
              </a:defRPr>
            </a:lvl3pPr>
            <a:lvl4pPr marL="1600200" indent="-228600" algn="l" eaLnBrk="0" hangingPunct="0">
              <a:spcBef>
                <a:spcPct val="30000"/>
              </a:spcBef>
              <a:defRPr sz="1100">
                <a:solidFill>
                  <a:schemeClr val="tx1"/>
                </a:solidFill>
                <a:latin typeface="Calibri" panose="020F0502020204030204" pitchFamily="34" charset="0"/>
                <a:ea typeface="MS PGothic" panose="020B0600070205080204" pitchFamily="34" charset="-128"/>
              </a:defRPr>
            </a:lvl4pPr>
            <a:lvl5pPr marL="2057400" indent="-228600" algn="l" eaLnBrk="0" hangingPunct="0">
              <a:spcBef>
                <a:spcPct val="30000"/>
              </a:spcBef>
              <a:defRPr sz="11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1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1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1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1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pPr>
            <a:fld id="{ECD3785D-CFA7-4209-A619-C6BCE072755E}" type="slidenum">
              <a:rPr lang="en-US" altLang="en-US" sz="1200">
                <a:solidFill>
                  <a:srgbClr val="000000"/>
                </a:solidFill>
                <a:latin typeface="Gill Sans" pitchFamily="-84" charset="0"/>
                <a:ea typeface="ヒラギノ角ゴ ProN W3" pitchFamily="-84" charset="-128"/>
              </a:rPr>
              <a:pPr algn="r" eaLnBrk="1" hangingPunct="1">
                <a:spcBef>
                  <a:spcPct val="0"/>
                </a:spcBef>
              </a:pPr>
              <a:t>40</a:t>
            </a:fld>
            <a:endParaRPr lang="en-US" altLang="en-US" sz="1200" dirty="0">
              <a:solidFill>
                <a:srgbClr val="000000"/>
              </a:solidFill>
              <a:latin typeface="Gill Sans" pitchFamily="-84" charset="0"/>
              <a:ea typeface="ヒラギノ角ゴ ProN W3" pitchFamily="-84" charset="-128"/>
            </a:endParaRPr>
          </a:p>
        </p:txBody>
      </p:sp>
    </p:spTree>
    <p:extLst>
      <p:ext uri="{BB962C8B-B14F-4D97-AF65-F5344CB8AC3E}">
        <p14:creationId xmlns:p14="http://schemas.microsoft.com/office/powerpoint/2010/main" val="231350587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smtClean="0"/>
              <a:t>The</a:t>
            </a:r>
            <a:r>
              <a:rPr lang="en-US" altLang="en-US" i="1" dirty="0" smtClean="0"/>
              <a:t> Choosing Wisely</a:t>
            </a:r>
            <a:r>
              <a:rPr lang="en-US" altLang="en-US" i="1" baseline="30000" dirty="0" smtClean="0"/>
              <a:t>®</a:t>
            </a:r>
            <a:r>
              <a:rPr lang="en-US" altLang="en-US" dirty="0" smtClean="0"/>
              <a:t> campaign brings several passionate groups together to help physicians, patients and other health care stakeholders talk about the overuse of health care resources in the U.S. More than thirty national organizations representing medical specialists, as well as Consumer Reports and a number of consumer-focused organizations, are working with the ABIM Foundation to create a set of recommendations for physicians and patients to talk about together. </a:t>
            </a:r>
          </a:p>
          <a:p>
            <a:endParaRPr lang="en-US" altLang="en-US" dirty="0" smtClean="0"/>
          </a:p>
          <a:p>
            <a:r>
              <a:rPr lang="en-US" altLang="en-US" dirty="0" smtClean="0"/>
              <a:t>The goal of </a:t>
            </a:r>
            <a:r>
              <a:rPr lang="en-US" altLang="en-US" i="1" dirty="0" smtClean="0"/>
              <a:t>Choosing Wisely</a:t>
            </a:r>
            <a:r>
              <a:rPr lang="en-US" altLang="en-US" dirty="0" smtClean="0"/>
              <a:t> is to encourage conversations between physicians and patients about the overuse of tests and procedures and support physician efforts to help patients make smart and effective care choices.</a:t>
            </a:r>
          </a:p>
          <a:p>
            <a:endParaRPr lang="en-US" altLang="en-US" dirty="0" smtClean="0"/>
          </a:p>
          <a:p>
            <a:r>
              <a:rPr lang="en-US" altLang="en-US" dirty="0" smtClean="0"/>
              <a:t>Physicians and patients need to work together to make wise decisions about treatment. This means helping patients learn about care that is proven to be successful, safe and truly necessary for them. </a:t>
            </a:r>
          </a:p>
          <a:p>
            <a:endParaRPr lang="en-US" altLang="en-US" dirty="0" smtClean="0"/>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100">
                <a:solidFill>
                  <a:schemeClr val="tx1"/>
                </a:solidFill>
                <a:latin typeface="Calibri" panose="020F0502020204030204" pitchFamily="34" charset="0"/>
                <a:ea typeface="MS PGothic" panose="020B0600070205080204" pitchFamily="34" charset="-128"/>
              </a:defRPr>
            </a:lvl1pPr>
            <a:lvl2pPr marL="742950" indent="-285750" algn="l" eaLnBrk="0" hangingPunct="0">
              <a:spcBef>
                <a:spcPct val="30000"/>
              </a:spcBef>
              <a:defRPr sz="1100">
                <a:solidFill>
                  <a:schemeClr val="tx1"/>
                </a:solidFill>
                <a:latin typeface="Calibri" panose="020F0502020204030204" pitchFamily="34" charset="0"/>
                <a:ea typeface="MS PGothic" panose="020B0600070205080204" pitchFamily="34" charset="-128"/>
              </a:defRPr>
            </a:lvl2pPr>
            <a:lvl3pPr marL="1143000" indent="-228600" algn="l" eaLnBrk="0" hangingPunct="0">
              <a:spcBef>
                <a:spcPct val="30000"/>
              </a:spcBef>
              <a:defRPr sz="1100">
                <a:solidFill>
                  <a:schemeClr val="tx1"/>
                </a:solidFill>
                <a:latin typeface="Calibri" panose="020F0502020204030204" pitchFamily="34" charset="0"/>
                <a:ea typeface="MS PGothic" panose="020B0600070205080204" pitchFamily="34" charset="-128"/>
              </a:defRPr>
            </a:lvl3pPr>
            <a:lvl4pPr marL="1600200" indent="-228600" algn="l" eaLnBrk="0" hangingPunct="0">
              <a:spcBef>
                <a:spcPct val="30000"/>
              </a:spcBef>
              <a:defRPr sz="1100">
                <a:solidFill>
                  <a:schemeClr val="tx1"/>
                </a:solidFill>
                <a:latin typeface="Calibri" panose="020F0502020204030204" pitchFamily="34" charset="0"/>
                <a:ea typeface="MS PGothic" panose="020B0600070205080204" pitchFamily="34" charset="-128"/>
              </a:defRPr>
            </a:lvl4pPr>
            <a:lvl5pPr marL="2057400" indent="-228600" algn="l" eaLnBrk="0" hangingPunct="0">
              <a:spcBef>
                <a:spcPct val="30000"/>
              </a:spcBef>
              <a:defRPr sz="11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1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1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1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1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pPr>
            <a:fld id="{ECD3785D-CFA7-4209-A619-C6BCE072755E}" type="slidenum">
              <a:rPr lang="en-US" altLang="en-US" sz="1200">
                <a:solidFill>
                  <a:srgbClr val="000000"/>
                </a:solidFill>
                <a:latin typeface="Gill Sans" pitchFamily="-84" charset="0"/>
                <a:ea typeface="ヒラギノ角ゴ ProN W3" pitchFamily="-84" charset="-128"/>
              </a:rPr>
              <a:pPr algn="r" eaLnBrk="1" hangingPunct="1">
                <a:spcBef>
                  <a:spcPct val="0"/>
                </a:spcBef>
              </a:pPr>
              <a:t>41</a:t>
            </a:fld>
            <a:endParaRPr lang="en-US" altLang="en-US" sz="1200" dirty="0">
              <a:solidFill>
                <a:srgbClr val="000000"/>
              </a:solidFill>
              <a:latin typeface="Gill Sans" pitchFamily="-84" charset="0"/>
              <a:ea typeface="ヒラギノ角ゴ ProN W3" pitchFamily="-84" charset="-128"/>
            </a:endParaRPr>
          </a:p>
        </p:txBody>
      </p:sp>
    </p:spTree>
    <p:extLst>
      <p:ext uri="{BB962C8B-B14F-4D97-AF65-F5344CB8AC3E}">
        <p14:creationId xmlns:p14="http://schemas.microsoft.com/office/powerpoint/2010/main" val="37864182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Thank you Lisa. </a:t>
            </a:r>
          </a:p>
          <a:p>
            <a:endParaRPr lang="en-US" dirty="0"/>
          </a:p>
          <a:p>
            <a:r>
              <a:rPr lang="en-US" dirty="0" smtClean="0"/>
              <a:t>We’re ready to wrap up</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42</a:t>
            </a:fld>
            <a:endParaRPr lang="en-US" dirty="0"/>
          </a:p>
        </p:txBody>
      </p:sp>
    </p:spTree>
    <p:extLst>
      <p:ext uri="{BB962C8B-B14F-4D97-AF65-F5344CB8AC3E}">
        <p14:creationId xmlns:p14="http://schemas.microsoft.com/office/powerpoint/2010/main" val="178913878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Thank you to our presenters and our audience for joining us today. </a:t>
            </a:r>
          </a:p>
          <a:p>
            <a:endParaRPr lang="en-US" dirty="0"/>
          </a:p>
          <a:p>
            <a:r>
              <a:rPr lang="en-US" dirty="0" smtClean="0"/>
              <a:t>We hope that this overview has been helpful and opens the door to working with each of you in support of TCPI.  </a:t>
            </a:r>
          </a:p>
          <a:p>
            <a:endParaRPr lang="en-US" dirty="0"/>
          </a:p>
          <a:p>
            <a:r>
              <a:rPr lang="en-US" dirty="0" smtClean="0"/>
              <a:t>This slide deck will be included with the feedback survey and also posted on healthcare communities.org in the NRHI High – Value SAN Community </a:t>
            </a:r>
            <a:endParaRPr lang="en-US" dirty="0"/>
          </a:p>
        </p:txBody>
      </p:sp>
      <p:sp>
        <p:nvSpPr>
          <p:cNvPr id="4" name="Slide Number Placeholder 3"/>
          <p:cNvSpPr>
            <a:spLocks noGrp="1"/>
          </p:cNvSpPr>
          <p:nvPr>
            <p:ph type="sldNum" sz="quarter" idx="10"/>
          </p:nvPr>
        </p:nvSpPr>
        <p:spPr/>
        <p:txBody>
          <a:bodyPr/>
          <a:lstStyle/>
          <a:p>
            <a:fld id="{E1A173FD-14B4-4DDA-A8CC-ADC690FA6FA7}" type="slidenum">
              <a:rPr lang="en-US" smtClean="0"/>
              <a:t>43</a:t>
            </a:fld>
            <a:endParaRPr lang="en-US" dirty="0"/>
          </a:p>
        </p:txBody>
      </p:sp>
    </p:spTree>
    <p:extLst>
      <p:ext uri="{BB962C8B-B14F-4D97-AF65-F5344CB8AC3E}">
        <p14:creationId xmlns:p14="http://schemas.microsoft.com/office/powerpoint/2010/main" val="34968949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7.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7.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7.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7.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7.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7.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9.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ubtitle 8"/>
          <p:cNvSpPr>
            <a:spLocks noGrp="1"/>
          </p:cNvSpPr>
          <p:nvPr>
            <p:ph type="subTitle" idx="1"/>
          </p:nvPr>
        </p:nvSpPr>
        <p:spPr>
          <a:xfrm>
            <a:off x="685800" y="3039533"/>
            <a:ext cx="7772400" cy="2125133"/>
          </a:xfrm>
        </p:spPr>
        <p:txBody>
          <a:bodyPr>
            <a:normAutofit/>
          </a:bodyPr>
          <a:lstStyle>
            <a:lvl1pPr marL="0" indent="0" algn="ctr">
              <a:buNone/>
              <a:defRPr sz="2400" b="0" i="0" cap="none" spc="0" baseline="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dirty="0"/>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8" name="Title 7"/>
          <p:cNvSpPr>
            <a:spLocks noGrp="1"/>
          </p:cNvSpPr>
          <p:nvPr>
            <p:ph type="ctrTitle"/>
          </p:nvPr>
        </p:nvSpPr>
        <p:spPr>
          <a:xfrm>
            <a:off x="685800" y="1394936"/>
            <a:ext cx="7772400" cy="738664"/>
          </a:xfrm>
        </p:spPr>
        <p:txBody>
          <a:bodyPr anchor="b">
            <a:spAutoFit/>
          </a:bodyPr>
          <a:lstStyle>
            <a:lvl1pPr>
              <a:defRPr sz="4200">
                <a:solidFill>
                  <a:schemeClr val="accent1"/>
                </a:solidFill>
              </a:defRPr>
            </a:lvl1pPr>
          </a:lstStyle>
          <a:p>
            <a:r>
              <a:rPr kumimoji="0" lang="en-US" smtClean="0"/>
              <a:t>Click to edit Master title style</a:t>
            </a:r>
            <a:endParaRPr kumimoji="0" lang="en-US" dirty="0"/>
          </a:p>
        </p:txBody>
      </p:sp>
      <p:pic>
        <p:nvPicPr>
          <p:cNvPr id="20" name="Picture 19" descr="nrhi_logo.jpg"/>
          <p:cNvPicPr>
            <a:picLocks noChangeAspect="1"/>
          </p:cNvPicPr>
          <p:nvPr/>
        </p:nvPicPr>
        <p:blipFill>
          <a:blip r:embed="rId2"/>
          <a:stretch>
            <a:fillRect/>
          </a:stretch>
        </p:blipFill>
        <p:spPr>
          <a:xfrm>
            <a:off x="3251200" y="245533"/>
            <a:ext cx="2667000" cy="748481"/>
          </a:xfrm>
          <a:prstGeom prst="rect">
            <a:avLst/>
          </a:prstGeom>
        </p:spPr>
      </p:pic>
      <p:pic>
        <p:nvPicPr>
          <p:cNvPr id="13" name="Picture 12" descr="nrhi_logo.jpg"/>
          <p:cNvPicPr>
            <a:picLocks noChangeAspect="1"/>
          </p:cNvPicPr>
          <p:nvPr/>
        </p:nvPicPr>
        <p:blipFill>
          <a:blip r:embed="rId2"/>
          <a:stretch>
            <a:fillRect/>
          </a:stretch>
        </p:blipFill>
        <p:spPr>
          <a:xfrm>
            <a:off x="3251200" y="245533"/>
            <a:ext cx="2667000" cy="748481"/>
          </a:xfrm>
          <a:prstGeom prst="rect">
            <a:avLst/>
          </a:prstGeom>
        </p:spPr>
      </p:pic>
      <p:pic>
        <p:nvPicPr>
          <p:cNvPr id="14" name="Picture 13" descr="nrhi_logo.jpg"/>
          <p:cNvPicPr>
            <a:picLocks noChangeAspect="1"/>
          </p:cNvPicPr>
          <p:nvPr userDrawn="1"/>
        </p:nvPicPr>
        <p:blipFill>
          <a:blip r:embed="rId2"/>
          <a:stretch>
            <a:fillRect/>
          </a:stretch>
        </p:blipFill>
        <p:spPr>
          <a:xfrm>
            <a:off x="3251200" y="245533"/>
            <a:ext cx="2667000" cy="748481"/>
          </a:xfrm>
          <a:prstGeom prst="rect">
            <a:avLst/>
          </a:prstGeom>
        </p:spPr>
      </p:pic>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8" name="Content Placeholder 7"/>
          <p:cNvSpPr>
            <a:spLocks noGrp="1"/>
          </p:cNvSpPr>
          <p:nvPr>
            <p:ph sz="quarter" idx="1"/>
          </p:nvPr>
        </p:nvSpPr>
        <p:spPr>
          <a:xfrm>
            <a:off x="508000" y="1527048"/>
            <a:ext cx="8091424"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Slide Number Placeholder 4"/>
          <p:cNvSpPr>
            <a:spLocks noGrp="1"/>
          </p:cNvSpPr>
          <p:nvPr>
            <p:ph type="sldNum" sz="quarter" idx="10"/>
          </p:nvPr>
        </p:nvSpPr>
        <p:spPr/>
        <p:txBody>
          <a:bodyPr/>
          <a:lstStyle/>
          <a:p>
            <a:fld id="{443EC05F-8172-9747-86AE-1C8A5A9D86BF}" type="slidenum">
              <a:rPr lang="en-US" smtClean="0"/>
              <a:pPr/>
              <a:t>‹#›</a:t>
            </a:fld>
            <a:endParaRPr lang="en-US" dirty="0"/>
          </a:p>
        </p:txBody>
      </p:sp>
      <p:sp>
        <p:nvSpPr>
          <p:cNvPr id="6" name="Footer Placeholder 5"/>
          <p:cNvSpPr>
            <a:spLocks noGrp="1"/>
          </p:cNvSpPr>
          <p:nvPr>
            <p:ph type="ftr" sz="quarter" idx="11"/>
          </p:nvPr>
        </p:nvSpPr>
        <p:spPr/>
        <p:txBody>
          <a:bodyPr/>
          <a:lstStyle/>
          <a:p>
            <a:endParaRPr lang="en-US" dirty="0"/>
          </a:p>
        </p:txBody>
      </p:sp>
    </p:spTree>
  </p:cSld>
  <p:clrMapOvr>
    <a:overrideClrMapping bg1="lt1" tx1="dk1" bg2="lt2" tx2="dk2" accent1="accent1" accent2="accent2" accent3="accent3" accent4="accent4" accent5="accent5" accent6="accent6" hlink="hlink" folHlink="folHlink"/>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20" name="Rectangle 19"/>
          <p:cNvSpPr>
            <a:spLocks noChangeArrowheads="1"/>
          </p:cNvSpPr>
          <p:nvPr/>
        </p:nvSpPr>
        <p:spPr bwMode="auto">
          <a:xfrm>
            <a:off x="822324" y="6388385"/>
            <a:ext cx="8160131"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21" name="Picture 20" descr="nrhi_logo.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3" name="Text Placeholder 2"/>
          <p:cNvSpPr>
            <a:spLocks noGrp="1"/>
          </p:cNvSpPr>
          <p:nvPr>
            <p:ph type="body" idx="1" hasCustomPrompt="1"/>
          </p:nvPr>
        </p:nvSpPr>
        <p:spPr>
          <a:xfrm>
            <a:off x="1368426" y="2743200"/>
            <a:ext cx="6480174" cy="1673225"/>
          </a:xfrm>
        </p:spPr>
        <p:txBody>
          <a:bodyPr anchor="t">
            <a:normAutofit/>
          </a:bodyPr>
          <a:lstStyle>
            <a:lvl1pPr marL="0" indent="0" algn="ctr">
              <a:buNone/>
              <a:defRPr sz="2400" b="0" cap="none" spc="0" baseline="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marL="0" marR="0" lvl="0" indent="0" algn="ctr" defTabSz="914400" rtl="0" eaLnBrk="1" fontAlgn="auto" latinLnBrk="0" hangingPunct="1">
              <a:lnSpc>
                <a:spcPct val="100000"/>
              </a:lnSpc>
              <a:spcBef>
                <a:spcPts val="700"/>
              </a:spcBef>
              <a:spcAft>
                <a:spcPts val="0"/>
              </a:spcAft>
              <a:buClr>
                <a:schemeClr val="accent1"/>
              </a:buClr>
              <a:buSzPct val="85000"/>
              <a:buFont typeface="Arial"/>
              <a:buNone/>
              <a:tabLst/>
              <a:defRPr/>
            </a:pPr>
            <a:r>
              <a:rPr kumimoji="0" lang="en-US" dirty="0" smtClean="0"/>
              <a:t>Click to edit Master subtitle style</a:t>
            </a:r>
            <a:endParaRPr kumimoji="0" lang="en-US" dirty="0"/>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2" name="Title 1"/>
          <p:cNvSpPr>
            <a:spLocks noGrp="1"/>
          </p:cNvSpPr>
          <p:nvPr>
            <p:ph type="title"/>
          </p:nvPr>
        </p:nvSpPr>
        <p:spPr>
          <a:xfrm>
            <a:off x="722313" y="533400"/>
            <a:ext cx="7772400" cy="1524000"/>
          </a:xfrm>
        </p:spPr>
        <p:txBody>
          <a:bodyPr anchor="b"/>
          <a:lstStyle>
            <a:lvl1pPr algn="ctr">
              <a:buNone/>
              <a:defRPr sz="4200" b="1" cap="none" baseline="0">
                <a:solidFill>
                  <a:srgbClr val="FFFFFF"/>
                </a:solidFill>
              </a:defRPr>
            </a:lvl1pPr>
          </a:lstStyle>
          <a:p>
            <a:r>
              <a:rPr kumimoji="0" lang="en-US" smtClean="0"/>
              <a:t>Click to edit Master title style</a:t>
            </a:r>
            <a:endParaRPr kumimoji="0" lang="en-US" dirty="0"/>
          </a:p>
        </p:txBody>
      </p:sp>
      <p:sp>
        <p:nvSpPr>
          <p:cNvPr id="22" name="Rectangle 21"/>
          <p:cNvSpPr>
            <a:spLocks noChangeArrowheads="1"/>
          </p:cNvSpPr>
          <p:nvPr/>
        </p:nvSpPr>
        <p:spPr bwMode="auto">
          <a:xfrm>
            <a:off x="822324" y="6388385"/>
            <a:ext cx="8160131"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23" name="Picture 22" descr="nrhi_logo.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
        <p:nvSpPr>
          <p:cNvPr id="24" name="Rectangle 23"/>
          <p:cNvSpPr>
            <a:spLocks noChangeArrowheads="1"/>
          </p:cNvSpPr>
          <p:nvPr userDrawn="1"/>
        </p:nvSpPr>
        <p:spPr bwMode="auto">
          <a:xfrm>
            <a:off x="822324" y="6388385"/>
            <a:ext cx="8160131"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25" name="Picture 24" descr="nrhi_logo.jpg"/>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Tree>
  </p:cSld>
  <p:clrMapOvr>
    <a:overrideClrMapping bg1="lt1" tx1="dk1" bg2="lt2" tx2="dk2" accent1="accent1" accent2="accent2" accent3="accent3" accent4="accent4" accent5="accent5" accent6="accent6" hlink="hlink" folHlink="folHlink"/>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599"/>
            <a:ext cx="8534400" cy="1032933"/>
          </a:xfrm>
        </p:spPr>
        <p:txBody>
          <a:bodyPr/>
          <a:lstStyle/>
          <a:p>
            <a:r>
              <a:rPr kumimoji="0" lang="en-US" smtClean="0"/>
              <a:t>Click to edit Master title style</a:t>
            </a:r>
            <a:endParaRPr kumimoji="0" lang="en-US" dirty="0"/>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0" name="Content Placeholder 9"/>
          <p:cNvSpPr>
            <a:spLocks noGrp="1"/>
          </p:cNvSpPr>
          <p:nvPr>
            <p:ph sz="half" idx="1"/>
          </p:nvPr>
        </p:nvSpPr>
        <p:spPr>
          <a:xfrm>
            <a:off x="499532" y="1371600"/>
            <a:ext cx="3840819" cy="4681728"/>
          </a:xfrm>
        </p:spPr>
        <p:txBody>
          <a:bodyPr/>
          <a:lstStyle>
            <a:lvl1pPr>
              <a:defRPr sz="20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12" name="Content Placeholder 11"/>
          <p:cNvSpPr>
            <a:spLocks noGrp="1"/>
          </p:cNvSpPr>
          <p:nvPr>
            <p:ph sz="half" idx="2"/>
          </p:nvPr>
        </p:nvSpPr>
        <p:spPr>
          <a:xfrm>
            <a:off x="4800601" y="1371600"/>
            <a:ext cx="3810000" cy="4681728"/>
          </a:xfrm>
        </p:spPr>
        <p:txBody>
          <a:bodyPr/>
          <a:lstStyle>
            <a:lvl1pPr>
              <a:defRPr sz="20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9" name="Slide Number Placeholder 8"/>
          <p:cNvSpPr>
            <a:spLocks noGrp="1"/>
          </p:cNvSpPr>
          <p:nvPr>
            <p:ph type="sldNum" sz="quarter" idx="10"/>
          </p:nvPr>
        </p:nvSpPr>
        <p:spPr/>
        <p:txBody>
          <a:bodyPr/>
          <a:lstStyle/>
          <a:p>
            <a:fld id="{443EC05F-8172-9747-86AE-1C8A5A9D86BF}" type="slidenum">
              <a:rPr lang="en-US" smtClean="0"/>
              <a:pPr/>
              <a:t>‹#›</a:t>
            </a:fld>
            <a:endParaRPr lang="en-US" dirty="0"/>
          </a:p>
        </p:txBody>
      </p:sp>
      <p:sp>
        <p:nvSpPr>
          <p:cNvPr id="11" name="Footer Placeholder 10"/>
          <p:cNvSpPr>
            <a:spLocks noGrp="1"/>
          </p:cNvSpPr>
          <p:nvPr>
            <p:ph type="ftr" sz="quarter" idx="11"/>
          </p:nvPr>
        </p:nvSpPr>
        <p:spPr/>
        <p:txBody>
          <a:bodyPr/>
          <a:lstStyle/>
          <a:p>
            <a:endParaRPr lang="en-US" dirty="0"/>
          </a:p>
        </p:txBody>
      </p:sp>
    </p:spTree>
  </p:cSld>
  <p:clrMapOvr>
    <a:overrideClrMapping bg1="lt1" tx1="dk1" bg2="lt2" tx2="dk2" accent1="accent1" accent2="accent2" accent3="accent3" accent4="accent4" accent5="accent5" accent6="accent6" hlink="hlink" folHlink="folHlink"/>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Pr>
        <a:solidFill>
          <a:schemeClr val="bg1"/>
        </a:solidFill>
        <a:effectLst/>
      </p:bgPr>
    </p:bg>
    <p:spTree>
      <p:nvGrpSpPr>
        <p:cNvPr id="1" name=""/>
        <p:cNvGrpSpPr/>
        <p:nvPr/>
      </p:nvGrpSpPr>
      <p:grpSpPr>
        <a:xfrm>
          <a:off x="0" y="0"/>
          <a:ext cx="0" cy="0"/>
          <a:chOff x="0" y="0"/>
          <a:chExt cx="0" cy="0"/>
        </a:xfrm>
      </p:grpSpPr>
      <p:sp>
        <p:nvSpPr>
          <p:cNvPr id="28" name="Rectangle 27"/>
          <p:cNvSpPr>
            <a:spLocks noChangeArrowheads="1"/>
          </p:cNvSpPr>
          <p:nvPr/>
        </p:nvSpPr>
        <p:spPr bwMode="auto">
          <a:xfrm>
            <a:off x="822324" y="6388385"/>
            <a:ext cx="8160131"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29" name="Picture 28" descr="nrhi_logo.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0" i="0" dirty="0" smtClean="0">
                <a:solidFill>
                  <a:srgbClr val="FFFFFF"/>
                </a:solidFill>
                <a:latin typeface="Helvetica"/>
                <a:cs typeface="Helvetica"/>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0" i="0">
                <a:latin typeface="Helvetica"/>
                <a:cs typeface="Helvetica"/>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3" name="Title 22"/>
          <p:cNvSpPr>
            <a:spLocks noGrp="1"/>
          </p:cNvSpPr>
          <p:nvPr>
            <p:ph type="title"/>
          </p:nvPr>
        </p:nvSpPr>
        <p:spPr/>
        <p:txBody>
          <a:bodyPr rtlCol="0" anchor="ctr" anchorCtr="0"/>
          <a:lstStyle/>
          <a:p>
            <a:r>
              <a:rPr kumimoji="0" lang="en-US" smtClean="0"/>
              <a:t>Click to edit Master title style</a:t>
            </a:r>
            <a:endParaRPr kumimoji="0" lang="en-US" dirty="0"/>
          </a:p>
        </p:txBody>
      </p:sp>
      <p:sp>
        <p:nvSpPr>
          <p:cNvPr id="25" name="Rectangle 24"/>
          <p:cNvSpPr>
            <a:spLocks noChangeArrowheads="1"/>
          </p:cNvSpPr>
          <p:nvPr/>
        </p:nvSpPr>
        <p:spPr bwMode="auto">
          <a:xfrm>
            <a:off x="822324" y="6388385"/>
            <a:ext cx="8160131"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27" name="Picture 26" descr="nrhi_logo.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
        <p:nvSpPr>
          <p:cNvPr id="30" name="Rectangle 29"/>
          <p:cNvSpPr>
            <a:spLocks noChangeArrowheads="1"/>
          </p:cNvSpPr>
          <p:nvPr userDrawn="1"/>
        </p:nvSpPr>
        <p:spPr bwMode="auto">
          <a:xfrm>
            <a:off x="822324" y="6388385"/>
            <a:ext cx="8160131"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31" name="Picture 30" descr="nrhi_logo.jpg"/>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Tree>
  </p:cSld>
  <p:clrMapOvr>
    <a:overrideClrMapping bg1="lt1" tx1="dk1" bg2="lt2" tx2="dk2" accent1="accent1" accent2="accent2" accent3="accent3" accent4="accent4" accent5="accent5" accent6="accent6" hlink="hlink" folHlink="folHlink"/>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Slide Number Placeholder 3"/>
          <p:cNvSpPr>
            <a:spLocks noGrp="1"/>
          </p:cNvSpPr>
          <p:nvPr>
            <p:ph type="sldNum" sz="quarter" idx="10"/>
          </p:nvPr>
        </p:nvSpPr>
        <p:spPr/>
        <p:txBody>
          <a:bodyPr/>
          <a:lstStyle/>
          <a:p>
            <a:fld id="{443EC05F-8172-9747-86AE-1C8A5A9D86BF}" type="slidenum">
              <a:rPr lang="en-US" smtClean="0"/>
              <a:pPr/>
              <a:t>‹#›</a:t>
            </a:fld>
            <a:endParaRPr lang="en-US" dirty="0"/>
          </a:p>
        </p:txBody>
      </p:sp>
      <p:sp>
        <p:nvSpPr>
          <p:cNvPr id="5" name="Footer Placeholder 4"/>
          <p:cNvSpPr>
            <a:spLocks noGrp="1"/>
          </p:cNvSpPr>
          <p:nvPr>
            <p:ph type="ftr" sz="quarter" idx="11"/>
          </p:nvPr>
        </p:nvSpPr>
        <p:spPr/>
        <p:txBody>
          <a:bodyPr/>
          <a:lstStyle/>
          <a:p>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1" name="Rectangle 10"/>
          <p:cNvSpPr>
            <a:spLocks noChangeArrowheads="1"/>
          </p:cNvSpPr>
          <p:nvPr/>
        </p:nvSpPr>
        <p:spPr bwMode="auto">
          <a:xfrm>
            <a:off x="822324" y="6388385"/>
            <a:ext cx="8160131"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12" name="Picture 11" descr="nrhi_logo.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Rectangle 12"/>
          <p:cNvSpPr>
            <a:spLocks noChangeArrowheads="1"/>
          </p:cNvSpPr>
          <p:nvPr/>
        </p:nvSpPr>
        <p:spPr bwMode="auto">
          <a:xfrm>
            <a:off x="822324" y="6388385"/>
            <a:ext cx="8160131"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14" name="Picture 13" descr="nrhi_logo.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
        <p:nvSpPr>
          <p:cNvPr id="15" name="Rectangle 14"/>
          <p:cNvSpPr>
            <a:spLocks noChangeArrowheads="1"/>
          </p:cNvSpPr>
          <p:nvPr userDrawn="1"/>
        </p:nvSpPr>
        <p:spPr bwMode="auto">
          <a:xfrm>
            <a:off x="822324" y="6388385"/>
            <a:ext cx="8160131"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16" name="Picture 15" descr="nrhi_logo.jpg"/>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22" name="Rectangle 21"/>
          <p:cNvSpPr>
            <a:spLocks noChangeArrowheads="1"/>
          </p:cNvSpPr>
          <p:nvPr/>
        </p:nvSpPr>
        <p:spPr bwMode="auto">
          <a:xfrm>
            <a:off x="822324" y="6388385"/>
            <a:ext cx="8160131"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23" name="Picture 22" descr="nrhi_logo.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Rectangle 12"/>
          <p:cNvSpPr/>
          <p:nvPr/>
        </p:nvSpPr>
        <p:spPr>
          <a:xfrm>
            <a:off x="152400" y="609599"/>
            <a:ext cx="2743200" cy="5778785"/>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Rectangle 20"/>
          <p:cNvSpPr>
            <a:spLocks noChangeArrowheads="1"/>
          </p:cNvSpPr>
          <p:nvPr/>
        </p:nvSpPr>
        <p:spPr bwMode="auto">
          <a:xfrm>
            <a:off x="822324" y="6388385"/>
            <a:ext cx="8160131"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24" name="Picture 23" descr="nrhi_logo.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
        <p:nvSpPr>
          <p:cNvPr id="25" name="Rectangle 24"/>
          <p:cNvSpPr>
            <a:spLocks noChangeArrowheads="1"/>
          </p:cNvSpPr>
          <p:nvPr userDrawn="1"/>
        </p:nvSpPr>
        <p:spPr bwMode="auto">
          <a:xfrm>
            <a:off x="822324" y="6388385"/>
            <a:ext cx="8160131"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26" name="Picture 25" descr="nrhi_logo.jpg"/>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Tree>
  </p:cSld>
  <p:clrMapOvr>
    <a:overrideClrMapping bg1="lt1" tx1="dk1" bg2="lt2" tx2="dk2" accent1="accent1" accent2="accent2" accent3="accent3" accent4="accent4" accent5="accent5" accent6="accent6" hlink="hlink" folHlink="folHlink"/>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152400" y="609600"/>
            <a:ext cx="2743200" cy="5778785"/>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Rectangle 24"/>
          <p:cNvSpPr>
            <a:spLocks noChangeArrowheads="1"/>
          </p:cNvSpPr>
          <p:nvPr/>
        </p:nvSpPr>
        <p:spPr bwMode="auto">
          <a:xfrm>
            <a:off x="822324" y="6388385"/>
            <a:ext cx="8160131"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26" name="Picture 25" descr="nrhi_logo.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822324" y="6388385"/>
            <a:ext cx="8160131"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23" name="Picture 22" descr="nrhi_logo.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
        <p:nvSpPr>
          <p:cNvPr id="24" name="Rectangle 23"/>
          <p:cNvSpPr>
            <a:spLocks noChangeArrowheads="1"/>
          </p:cNvSpPr>
          <p:nvPr userDrawn="1"/>
        </p:nvSpPr>
        <p:spPr bwMode="auto">
          <a:xfrm>
            <a:off x="822324" y="6388385"/>
            <a:ext cx="8160131"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27" name="Picture 26" descr="nrhi_logo.jpg"/>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dirty="0"/>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Slide Number Placeholder 4"/>
          <p:cNvSpPr>
            <a:spLocks noGrp="1"/>
          </p:cNvSpPr>
          <p:nvPr>
            <p:ph type="sldNum" sz="quarter" idx="10"/>
          </p:nvPr>
        </p:nvSpPr>
        <p:spPr/>
        <p:txBody>
          <a:bodyPr/>
          <a:lstStyle/>
          <a:p>
            <a:fld id="{443EC05F-8172-9747-86AE-1C8A5A9D86BF}" type="slidenum">
              <a:rPr lang="en-US" smtClean="0"/>
              <a:pPr/>
              <a:t>‹#›</a:t>
            </a:fld>
            <a:endParaRPr lang="en-US" dirty="0"/>
          </a:p>
        </p:txBody>
      </p:sp>
      <p:sp>
        <p:nvSpPr>
          <p:cNvPr id="6" name="Footer Placeholder 5"/>
          <p:cNvSpPr>
            <a:spLocks noGrp="1"/>
          </p:cNvSpPr>
          <p:nvPr>
            <p:ph type="ftr" sz="quarter" idx="11"/>
          </p:nvPr>
        </p:nvSpPr>
        <p:spPr/>
        <p:txBody>
          <a:bodyPr/>
          <a:lstStyle/>
          <a:p>
            <a:endParaRPr lang="en-US" dirty="0"/>
          </a:p>
        </p:txBody>
      </p:sp>
    </p:spTree>
  </p:cSld>
  <p:clrMapOvr>
    <a:overrideClrMapping bg1="lt1" tx1="dk1" bg2="lt2" tx2="dk2" accent1="accent1" accent2="accent2" accent3="accent3" accent4="accent4" accent5="accent5" accent6="accent6" hlink="hlink" folHlink="folHlink"/>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Pr>
        <a:solidFill>
          <a:schemeClr val="bg1"/>
        </a:solidFill>
        <a:effectLst/>
      </p:bgPr>
    </p:bg>
    <p:spTree>
      <p:nvGrpSpPr>
        <p:cNvPr id="1" name=""/>
        <p:cNvGrpSpPr/>
        <p:nvPr/>
      </p:nvGrpSpPr>
      <p:grpSpPr>
        <a:xfrm>
          <a:off x="0" y="0"/>
          <a:ext cx="0" cy="0"/>
          <a:chOff x="0" y="0"/>
          <a:chExt cx="0" cy="0"/>
        </a:xfrm>
      </p:grpSpPr>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Rectangle 15"/>
          <p:cNvSpPr>
            <a:spLocks noChangeArrowheads="1"/>
          </p:cNvSpPr>
          <p:nvPr/>
        </p:nvSpPr>
        <p:spPr bwMode="auto">
          <a:xfrm>
            <a:off x="822324" y="6388385"/>
            <a:ext cx="8160131"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17" name="Picture 16" descr="nrhi_logo.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
        <p:nvSpPr>
          <p:cNvPr id="14" name="Rectangle 13"/>
          <p:cNvSpPr>
            <a:spLocks noChangeArrowheads="1"/>
          </p:cNvSpPr>
          <p:nvPr/>
        </p:nvSpPr>
        <p:spPr bwMode="auto">
          <a:xfrm>
            <a:off x="822324" y="6388385"/>
            <a:ext cx="8160131"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15" name="Picture 14" descr="nrhi_logo.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
        <p:nvSpPr>
          <p:cNvPr id="18" name="Rectangle 17"/>
          <p:cNvSpPr>
            <a:spLocks noChangeArrowheads="1"/>
          </p:cNvSpPr>
          <p:nvPr userDrawn="1"/>
        </p:nvSpPr>
        <p:spPr bwMode="auto">
          <a:xfrm>
            <a:off x="822324" y="6388385"/>
            <a:ext cx="8160131"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19" name="Picture 18" descr="nrhi_logo.jpg"/>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Tree>
  </p:cSld>
  <p:clrMapOvr>
    <a:overrideClrMapping bg1="lt1" tx1="dk1" bg2="lt2" tx2="dk2" accent1="accent1" accent2="accent2" accent3="accent3" accent4="accent4" accent5="accent5" accent6="accent6" hlink="hlink" folHlink="folHlink"/>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7F7F7F"/>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580116" y="1577199"/>
            <a:ext cx="7846914" cy="4525963"/>
          </a:xfrm>
        </p:spPr>
        <p:txBody>
          <a:bodyPr/>
          <a:lstStyle>
            <a:lvl1pPr>
              <a:defRPr>
                <a:solidFill>
                  <a:schemeClr val="tx1">
                    <a:lumMod val="50000"/>
                    <a:lumOff val="50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073945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719456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D3453D03-7149-4ADD-A50D-CC0ABCD6ECE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6472656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D3453D03-7149-4ADD-A50D-CC0ABCD6ECE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630934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D3453D03-7149-4ADD-A50D-CC0ABCD6ECE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2561225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dirty="0" smtClean="0"/>
              <a:t>Click to edit Master title style</a:t>
            </a:r>
            <a:endParaRPr lang="en-US" dirty="0"/>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D3453D03-7149-4ADD-A50D-CC0ABCD6ECEC}" type="slidenum">
              <a:rPr lang="en-US" smtClean="0">
                <a:solidFill>
                  <a:prstClr val="black">
                    <a:tint val="75000"/>
                  </a:prstClr>
                </a:solidFill>
              </a:rPr>
              <a:pPr/>
              <a:t>‹#›</a:t>
            </a:fld>
            <a:endParaRPr lang="en-US" dirty="0">
              <a:solidFill>
                <a:prstClr val="black">
                  <a:tint val="75000"/>
                </a:prstClr>
              </a:solidFill>
            </a:endParaRPr>
          </a:p>
        </p:txBody>
      </p:sp>
      <p:pic>
        <p:nvPicPr>
          <p:cNvPr id="8" name="Picture 7" descr="Home_CollaborationStrategy.jpg"/>
          <p:cNvPicPr>
            <a:picLocks noChangeAspect="1"/>
          </p:cNvPicPr>
          <p:nvPr userDrawn="1"/>
        </p:nvPicPr>
        <p:blipFill>
          <a:blip r:embed="rId2" cstate="print"/>
          <a:stretch>
            <a:fillRect/>
          </a:stretch>
        </p:blipFill>
        <p:spPr>
          <a:xfrm>
            <a:off x="304800" y="2667000"/>
            <a:ext cx="4121256" cy="1795462"/>
          </a:xfrm>
          <a:prstGeom prst="rect">
            <a:avLst/>
          </a:prstGeom>
        </p:spPr>
      </p:pic>
    </p:spTree>
    <p:extLst>
      <p:ext uri="{BB962C8B-B14F-4D97-AF65-F5344CB8AC3E}">
        <p14:creationId xmlns:p14="http://schemas.microsoft.com/office/powerpoint/2010/main" val="20928293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D3453D03-7149-4ADD-A50D-CC0ABCD6ECE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0839888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dirty="0" smtClean="0"/>
              <a:t>Click to edit Master title style</a:t>
            </a:r>
            <a:endParaRPr lang="en-US" dirty="0"/>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D3453D03-7149-4ADD-A50D-CC0ABCD6ECE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5611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D3453D03-7149-4ADD-A50D-CC0ABCD6ECE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4886397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baseline="0">
                <a:solidFill>
                  <a:srgbClr val="009FD6"/>
                </a:solidFill>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D3453D03-7149-4ADD-A50D-CC0ABCD6ECE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4865635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D3453D03-7149-4ADD-A50D-CC0ABCD6ECE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3838949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D3453D03-7149-4ADD-A50D-CC0ABCD6ECE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2594363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D3453D03-7149-4ADD-A50D-CC0ABCD6ECE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3280090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1455065"/>
            <a:ext cx="7772400" cy="1095117"/>
          </a:xfrm>
          <a:prstGeom prst="rect">
            <a:avLst/>
          </a:prstGeom>
        </p:spPr>
        <p:txBody>
          <a:bodyPr/>
          <a:lstStyle>
            <a:lvl1pPr>
              <a:defRPr sz="3200" baseline="0">
                <a:solidFill>
                  <a:srgbClr val="006447"/>
                </a:solidFill>
                <a:latin typeface="Arial"/>
                <a:cs typeface="Aria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2676600"/>
            <a:ext cx="6400800" cy="1752600"/>
          </a:xfrm>
          <a:prstGeom prst="rect">
            <a:avLst/>
          </a:prstGeom>
        </p:spPr>
        <p:txBody>
          <a:bodyPr/>
          <a:lstStyle>
            <a:lvl1pPr marL="0" indent="0" algn="ctr">
              <a:buNone/>
              <a:defRPr sz="2800">
                <a:solidFill>
                  <a:schemeClr val="tx1">
                    <a:tint val="75000"/>
                  </a:schemeClr>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6" name="Slide Number Placeholder 5"/>
          <p:cNvSpPr>
            <a:spLocks noGrp="1"/>
          </p:cNvSpPr>
          <p:nvPr>
            <p:ph type="sldNum" sz="quarter" idx="12"/>
          </p:nvPr>
        </p:nvSpPr>
        <p:spPr>
          <a:xfrm>
            <a:off x="6553200" y="6477310"/>
            <a:ext cx="2133600" cy="365125"/>
          </a:xfrm>
          <a:prstGeom prst="rect">
            <a:avLst/>
          </a:prstGeom>
        </p:spPr>
        <p:txBody>
          <a:bodyPr/>
          <a:lstStyle>
            <a:lvl1pPr algn="r">
              <a:defRPr sz="1200">
                <a:solidFill>
                  <a:srgbClr val="000000"/>
                </a:solidFill>
                <a:latin typeface="Arial"/>
                <a:cs typeface="Arial"/>
              </a:defRPr>
            </a:lvl1pPr>
          </a:lstStyle>
          <a:p>
            <a:fld id="{06D24177-E1EE-C541-82F4-99ABDC75BB61}" type="slidenum">
              <a:rPr lang="en-US" smtClean="0"/>
              <a:pPr/>
              <a:t>‹#›</a:t>
            </a:fld>
            <a:endParaRPr lang="en-US" dirty="0"/>
          </a:p>
        </p:txBody>
      </p:sp>
      <p:sp>
        <p:nvSpPr>
          <p:cNvPr id="7" name="Date Placeholder 3"/>
          <p:cNvSpPr>
            <a:spLocks noGrp="1"/>
          </p:cNvSpPr>
          <p:nvPr>
            <p:ph type="dt" sz="half" idx="2"/>
          </p:nvPr>
        </p:nvSpPr>
        <p:spPr>
          <a:xfrm>
            <a:off x="4576294" y="6477310"/>
            <a:ext cx="2133600" cy="365125"/>
          </a:xfrm>
          <a:prstGeom prst="rect">
            <a:avLst/>
          </a:prstGeom>
        </p:spPr>
        <p:txBody>
          <a:bodyPr/>
          <a:lstStyle>
            <a:lvl1pPr>
              <a:defRPr sz="1200">
                <a:solidFill>
                  <a:srgbClr val="000000"/>
                </a:solidFill>
              </a:defRPr>
            </a:lvl1pPr>
          </a:lstStyle>
          <a:p>
            <a:endParaRPr lang="en-US" dirty="0"/>
          </a:p>
        </p:txBody>
      </p:sp>
    </p:spTree>
    <p:extLst>
      <p:ext uri="{BB962C8B-B14F-4D97-AF65-F5344CB8AC3E}">
        <p14:creationId xmlns:p14="http://schemas.microsoft.com/office/powerpoint/2010/main" val="23772694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4" name="TextBox 3"/>
          <p:cNvSpPr txBox="1">
            <a:spLocks noChangeArrowheads="1"/>
          </p:cNvSpPr>
          <p:nvPr userDrawn="1"/>
        </p:nvSpPr>
        <p:spPr bwMode="auto">
          <a:xfrm>
            <a:off x="3276600" y="4495800"/>
            <a:ext cx="5334000" cy="369888"/>
          </a:xfrm>
          <a:prstGeom prst="rect">
            <a:avLst/>
          </a:prstGeom>
          <a:noFill/>
          <a:ln>
            <a:noFill/>
          </a:ln>
          <a:extLst/>
        </p:spPr>
        <p:txBody>
          <a:bodyP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defTabSz="914400" eaLnBrk="1" fontAlgn="base" hangingPunct="1">
              <a:spcBef>
                <a:spcPct val="0"/>
              </a:spcBef>
              <a:spcAft>
                <a:spcPct val="0"/>
              </a:spcAft>
              <a:defRPr/>
            </a:pPr>
            <a:endParaRPr lang="en-US" sz="1800" dirty="0" smtClean="0">
              <a:solidFill>
                <a:srgbClr val="FFFFFF"/>
              </a:solidFill>
            </a:endParaRPr>
          </a:p>
        </p:txBody>
      </p:sp>
      <p:sp>
        <p:nvSpPr>
          <p:cNvPr id="5" name="Rectangle 4"/>
          <p:cNvSpPr/>
          <p:nvPr userDrawn="1"/>
        </p:nvSpPr>
        <p:spPr>
          <a:xfrm>
            <a:off x="0" y="1600200"/>
            <a:ext cx="533400" cy="228600"/>
          </a:xfrm>
          <a:prstGeom prst="rect">
            <a:avLst/>
          </a:prstGeom>
          <a:solidFill>
            <a:srgbClr val="19377D"/>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6" name="Rectangle 5"/>
          <p:cNvSpPr/>
          <p:nvPr userDrawn="1"/>
        </p:nvSpPr>
        <p:spPr>
          <a:xfrm>
            <a:off x="590550" y="1600200"/>
            <a:ext cx="8553450" cy="228600"/>
          </a:xfrm>
          <a:prstGeom prst="rect">
            <a:avLst/>
          </a:prstGeom>
          <a:solidFill>
            <a:srgbClr val="EB910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EB910F"/>
              </a:solidFill>
            </a:endParaRPr>
          </a:p>
        </p:txBody>
      </p:sp>
      <p:pic>
        <p:nvPicPr>
          <p:cNvPr id="7" name="Picture 14" descr="MHQPlogo-large.jpg"/>
          <p:cNvPicPr>
            <a:picLocks noChangeAspect="1"/>
          </p:cNvPicPr>
          <p:nvPr userDrawn="1"/>
        </p:nvPicPr>
        <p:blipFill>
          <a:blip r:embed="rId2"/>
          <a:srcRect/>
          <a:stretch>
            <a:fillRect/>
          </a:stretch>
        </p:blipFill>
        <p:spPr bwMode="auto">
          <a:xfrm>
            <a:off x="304800" y="152400"/>
            <a:ext cx="2459038" cy="1258888"/>
          </a:xfrm>
          <a:prstGeom prst="rect">
            <a:avLst/>
          </a:prstGeom>
          <a:noFill/>
          <a:ln w="9525">
            <a:noFill/>
            <a:miter lim="800000"/>
            <a:headEnd/>
            <a:tailEnd/>
          </a:ln>
        </p:spPr>
      </p:pic>
      <p:sp>
        <p:nvSpPr>
          <p:cNvPr id="8" name="Title 7"/>
          <p:cNvSpPr>
            <a:spLocks noGrp="1"/>
          </p:cNvSpPr>
          <p:nvPr>
            <p:ph type="ctrTitle"/>
          </p:nvPr>
        </p:nvSpPr>
        <p:spPr>
          <a:xfrm>
            <a:off x="685800" y="2514600"/>
            <a:ext cx="7772400" cy="1600200"/>
          </a:xfrm>
        </p:spPr>
        <p:txBody>
          <a:bodyPr/>
          <a:lstStyle>
            <a:lvl1pPr algn="ctr">
              <a:defRPr sz="3600" cap="none" baseline="0">
                <a:solidFill>
                  <a:schemeClr val="bg2"/>
                </a:solidFill>
                <a:latin typeface="+mj-lt"/>
              </a:defRPr>
            </a:lvl1pPr>
          </a:lstStyle>
          <a:p>
            <a:r>
              <a:rPr lang="en-US" smtClean="0"/>
              <a:t>Click to edit Master title style</a:t>
            </a:r>
            <a:endParaRPr lang="en-US" dirty="0"/>
          </a:p>
        </p:txBody>
      </p:sp>
      <p:sp>
        <p:nvSpPr>
          <p:cNvPr id="18" name="Content Placeholder 17"/>
          <p:cNvSpPr>
            <a:spLocks noGrp="1"/>
          </p:cNvSpPr>
          <p:nvPr>
            <p:ph sz="quarter" idx="11"/>
          </p:nvPr>
        </p:nvSpPr>
        <p:spPr>
          <a:xfrm>
            <a:off x="2171700" y="5105400"/>
            <a:ext cx="4800600" cy="1066800"/>
          </a:xfrm>
        </p:spPr>
        <p:txBody>
          <a:bodyPr/>
          <a:lstStyle>
            <a:lvl1pPr algn="ctr">
              <a:buNone/>
              <a:defRPr sz="2000" baseline="0">
                <a:solidFill>
                  <a:schemeClr val="bg2"/>
                </a:solidFill>
              </a:defRPr>
            </a:lvl1pPr>
          </a:lstStyle>
          <a:p>
            <a:pPr lvl="0"/>
            <a:r>
              <a:rPr lang="en-US" smtClean="0"/>
              <a:t>Click to edit Master text styles</a:t>
            </a:r>
          </a:p>
          <a:p>
            <a:pPr lvl="1"/>
            <a:r>
              <a:rPr lang="en-US" smtClean="0"/>
              <a:t>Second level</a:t>
            </a:r>
          </a:p>
        </p:txBody>
      </p:sp>
    </p:spTree>
    <p:extLst>
      <p:ext uri="{BB962C8B-B14F-4D97-AF65-F5344CB8AC3E}">
        <p14:creationId xmlns:p14="http://schemas.microsoft.com/office/powerpoint/2010/main" val="1145621510"/>
      </p:ext>
    </p:extLst>
  </p:cSld>
  <p:clrMapOvr>
    <a:overrideClrMapping bg1="lt1" tx1="dk1" bg2="lt2" tx2="dk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lvl1pPr>
              <a:defRPr sz="3200">
                <a:solidFill>
                  <a:schemeClr val="bg2"/>
                </a:solidFill>
              </a:defRPr>
            </a:lvl1pPr>
          </a:lstStyle>
          <a:p>
            <a:r>
              <a:rPr lang="en-US" smtClean="0"/>
              <a:t>Click to edit Master title style</a:t>
            </a:r>
            <a:endParaRPr lang="en-US" dirty="0"/>
          </a:p>
        </p:txBody>
      </p:sp>
      <p:sp>
        <p:nvSpPr>
          <p:cNvPr id="8" name="Content Placeholder 7"/>
          <p:cNvSpPr>
            <a:spLocks noGrp="1"/>
          </p:cNvSpPr>
          <p:nvPr>
            <p:ph sz="quarter" idx="1"/>
          </p:nvPr>
        </p:nvSpPr>
        <p:spPr>
          <a:xfrm>
            <a:off x="612648" y="1600200"/>
            <a:ext cx="8153400" cy="4495800"/>
          </a:xfrm>
        </p:spPr>
        <p:txBody>
          <a:bodyPr/>
          <a:lstStyle>
            <a:lvl1pPr>
              <a:defRPr>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13"/>
          <p:cNvSpPr>
            <a:spLocks noGrp="1"/>
          </p:cNvSpPr>
          <p:nvPr>
            <p:ph type="dt" sz="half" idx="10"/>
          </p:nvPr>
        </p:nvSpPr>
        <p:spPr/>
        <p:txBody>
          <a:bodyPr/>
          <a:lstStyle>
            <a:lvl1pPr>
              <a:defRPr/>
            </a:lvl1pPr>
          </a:lstStyle>
          <a:p>
            <a:pPr>
              <a:defRPr/>
            </a:pPr>
            <a:endParaRPr lang="en-US" dirty="0">
              <a:solidFill>
                <a:srgbClr val="FFFFFF"/>
              </a:solidFill>
            </a:endParaRPr>
          </a:p>
        </p:txBody>
      </p:sp>
      <p:sp>
        <p:nvSpPr>
          <p:cNvPr id="5" name="Footer Placeholder 2"/>
          <p:cNvSpPr>
            <a:spLocks noGrp="1"/>
          </p:cNvSpPr>
          <p:nvPr>
            <p:ph type="ftr" sz="quarter" idx="11"/>
          </p:nvPr>
        </p:nvSpPr>
        <p:spPr>
          <a:xfrm>
            <a:off x="609600" y="6492875"/>
            <a:ext cx="5421313" cy="365125"/>
          </a:xfrm>
          <a:prstGeom prst="rect">
            <a:avLst/>
          </a:prstGeom>
        </p:spPr>
        <p:txBody>
          <a:bodyPr/>
          <a:lstStyle>
            <a:lvl1pPr algn="l">
              <a:defRPr sz="900">
                <a:solidFill>
                  <a:schemeClr val="bg2"/>
                </a:solidFill>
                <a:latin typeface="Arial" charset="0"/>
              </a:defRPr>
            </a:lvl1pPr>
          </a:lstStyle>
          <a:p>
            <a:pPr defTabSz="914400" fontAlgn="base">
              <a:spcBef>
                <a:spcPct val="0"/>
              </a:spcBef>
              <a:spcAft>
                <a:spcPct val="0"/>
              </a:spcAft>
              <a:defRPr/>
            </a:pPr>
            <a:endParaRPr lang="en-US" dirty="0">
              <a:solidFill>
                <a:srgbClr val="002060"/>
              </a:solidFill>
            </a:endParaRPr>
          </a:p>
        </p:txBody>
      </p:sp>
      <p:sp>
        <p:nvSpPr>
          <p:cNvPr id="6" name="Slide Number Placeholder 22"/>
          <p:cNvSpPr>
            <a:spLocks noGrp="1"/>
          </p:cNvSpPr>
          <p:nvPr>
            <p:ph type="sldNum" sz="quarter" idx="12"/>
          </p:nvPr>
        </p:nvSpPr>
        <p:spPr>
          <a:xfrm>
            <a:off x="4343400" y="6553200"/>
            <a:ext cx="533400" cy="244475"/>
          </a:xfrm>
        </p:spPr>
        <p:txBody>
          <a:bodyPr/>
          <a:lstStyle>
            <a:lvl1pPr>
              <a:defRPr/>
            </a:lvl1pPr>
          </a:lstStyle>
          <a:p>
            <a:pPr>
              <a:defRPr/>
            </a:pPr>
            <a:fld id="{A4FE6C7B-2EDD-4F0C-ACDA-908D64698861}" type="slidenum">
              <a:rPr lang="en-US">
                <a:solidFill>
                  <a:srgbClr val="002060"/>
                </a:solidFill>
              </a:rPr>
              <a:pPr>
                <a:defRPr/>
              </a:pPr>
              <a:t>‹#›</a:t>
            </a:fld>
            <a:endParaRPr lang="en-US" dirty="0">
              <a:solidFill>
                <a:srgbClr val="002060"/>
              </a:solidFill>
            </a:endParaRPr>
          </a:p>
        </p:txBody>
      </p:sp>
    </p:spTree>
    <p:extLst>
      <p:ext uri="{BB962C8B-B14F-4D97-AF65-F5344CB8AC3E}">
        <p14:creationId xmlns:p14="http://schemas.microsoft.com/office/powerpoint/2010/main" val="25424135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5" name="Rectangle 4"/>
          <p:cNvSpPr/>
          <p:nvPr/>
        </p:nvSpPr>
        <p:spPr>
          <a:xfrm>
            <a:off x="0" y="1752600"/>
            <a:ext cx="1295400" cy="731838"/>
          </a:xfrm>
          <a:prstGeom prst="rect">
            <a:avLst/>
          </a:prstGeom>
          <a:solidFill>
            <a:srgbClr val="19377D"/>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6" name="Rectangle 5"/>
          <p:cNvSpPr/>
          <p:nvPr/>
        </p:nvSpPr>
        <p:spPr>
          <a:xfrm>
            <a:off x="1371600" y="1752600"/>
            <a:ext cx="7772400" cy="731838"/>
          </a:xfrm>
          <a:prstGeom prst="rect">
            <a:avLst/>
          </a:prstGeom>
          <a:solidFill>
            <a:srgbClr val="EB910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3" name="Text Placeholder 2"/>
          <p:cNvSpPr>
            <a:spLocks noGrp="1"/>
          </p:cNvSpPr>
          <p:nvPr>
            <p:ph type="body" idx="1"/>
          </p:nvPr>
        </p:nvSpPr>
        <p:spPr>
          <a:xfrm>
            <a:off x="1371600" y="2743200"/>
            <a:ext cx="7123113"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1371600" y="1752600"/>
            <a:ext cx="7620000" cy="685800"/>
          </a:xfrm>
        </p:spPr>
        <p:txBody>
          <a:bodyPr/>
          <a:lstStyle>
            <a:lvl1pPr algn="l">
              <a:buNone/>
              <a:defRPr sz="4400" b="0" cap="none">
                <a:solidFill>
                  <a:srgbClr val="FFFFFF"/>
                </a:solidFill>
              </a:defRPr>
            </a:lvl1pPr>
          </a:lstStyle>
          <a:p>
            <a:r>
              <a:rPr lang="en-US" smtClean="0"/>
              <a:t>Click to edit Master title style</a:t>
            </a:r>
            <a:endParaRPr lang="en-US" dirty="0"/>
          </a:p>
        </p:txBody>
      </p:sp>
      <p:sp>
        <p:nvSpPr>
          <p:cNvPr id="7" name="Date Placeholder 11"/>
          <p:cNvSpPr>
            <a:spLocks noGrp="1"/>
          </p:cNvSpPr>
          <p:nvPr>
            <p:ph type="dt" sz="half" idx="10"/>
          </p:nvPr>
        </p:nvSpPr>
        <p:spPr/>
        <p:txBody>
          <a:bodyPr/>
          <a:lstStyle>
            <a:lvl1pPr>
              <a:defRPr/>
            </a:lvl1pPr>
          </a:lstStyle>
          <a:p>
            <a:pPr>
              <a:defRPr/>
            </a:pPr>
            <a:endParaRPr lang="en-US" dirty="0">
              <a:solidFill>
                <a:srgbClr val="FFFFFF"/>
              </a:solidFill>
            </a:endParaRPr>
          </a:p>
        </p:txBody>
      </p:sp>
      <p:sp>
        <p:nvSpPr>
          <p:cNvPr id="8" name="Slide Number Placeholder 12"/>
          <p:cNvSpPr>
            <a:spLocks noGrp="1"/>
          </p:cNvSpPr>
          <p:nvPr>
            <p:ph type="sldNum" sz="quarter" idx="11"/>
          </p:nvPr>
        </p:nvSpPr>
        <p:spPr>
          <a:xfrm>
            <a:off x="0" y="1752600"/>
            <a:ext cx="1295400" cy="701675"/>
          </a:xfrm>
        </p:spPr>
        <p:txBody>
          <a:bodyPr>
            <a:noAutofit/>
          </a:bodyPr>
          <a:lstStyle>
            <a:lvl1pPr>
              <a:defRPr sz="2400">
                <a:solidFill>
                  <a:srgbClr val="FFFFFF"/>
                </a:solidFill>
              </a:defRPr>
            </a:lvl1pPr>
          </a:lstStyle>
          <a:p>
            <a:pPr>
              <a:defRPr/>
            </a:pPr>
            <a:fld id="{C337FC82-9AA4-4400-8C35-9942D82AB6FF}" type="slidenum">
              <a:rPr lang="en-US"/>
              <a:pPr>
                <a:defRPr/>
              </a:pPr>
              <a:t>‹#›</a:t>
            </a:fld>
            <a:endParaRPr lang="en-US" dirty="0"/>
          </a:p>
        </p:txBody>
      </p:sp>
      <p:sp>
        <p:nvSpPr>
          <p:cNvPr id="9" name="Footer Placeholder 13"/>
          <p:cNvSpPr>
            <a:spLocks noGrp="1"/>
          </p:cNvSpPr>
          <p:nvPr>
            <p:ph type="ftr" sz="quarter" idx="12"/>
          </p:nvPr>
        </p:nvSpPr>
        <p:spPr>
          <a:xfrm>
            <a:off x="598488" y="6553200"/>
            <a:ext cx="5421312" cy="228600"/>
          </a:xfrm>
          <a:prstGeom prst="rect">
            <a:avLst/>
          </a:prstGeom>
        </p:spPr>
        <p:txBody>
          <a:bodyPr/>
          <a:lstStyle>
            <a:lvl1pPr>
              <a:defRPr sz="1800">
                <a:latin typeface="Arial" charset="0"/>
              </a:defRPr>
            </a:lvl1pPr>
          </a:lstStyle>
          <a:p>
            <a:pPr defTabSz="914400" fontAlgn="base">
              <a:spcBef>
                <a:spcPct val="0"/>
              </a:spcBef>
              <a:spcAft>
                <a:spcPct val="0"/>
              </a:spcAft>
              <a:defRPr/>
            </a:pPr>
            <a:endParaRPr lang="en-US" dirty="0">
              <a:solidFill>
                <a:srgbClr val="002060"/>
              </a:solidFill>
            </a:endParaRPr>
          </a:p>
        </p:txBody>
      </p:sp>
    </p:spTree>
    <p:extLst>
      <p:ext uri="{BB962C8B-B14F-4D97-AF65-F5344CB8AC3E}">
        <p14:creationId xmlns:p14="http://schemas.microsoft.com/office/powerpoint/2010/main" val="188305814"/>
      </p:ext>
    </p:extLst>
  </p:cSld>
  <p:clrMapOvr>
    <a:overrideClrMapping bg1="lt1" tx1="dk1" bg2="lt2" tx2="dk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609600" y="1589567"/>
            <a:ext cx="38862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844901" y="1589567"/>
            <a:ext cx="38862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7"/>
          <p:cNvSpPr>
            <a:spLocks noGrp="1"/>
          </p:cNvSpPr>
          <p:nvPr>
            <p:ph type="dt" sz="half" idx="10"/>
          </p:nvPr>
        </p:nvSpPr>
        <p:spPr/>
        <p:txBody>
          <a:bodyPr rtlCol="0"/>
          <a:lstStyle>
            <a:lvl1pPr>
              <a:defRPr/>
            </a:lvl1pPr>
          </a:lstStyle>
          <a:p>
            <a:pPr>
              <a:defRPr/>
            </a:pPr>
            <a:endParaRPr lang="en-US" dirty="0">
              <a:solidFill>
                <a:srgbClr val="FFFFFF"/>
              </a:solidFill>
            </a:endParaRPr>
          </a:p>
        </p:txBody>
      </p:sp>
      <p:sp>
        <p:nvSpPr>
          <p:cNvPr id="6" name="Slide Number Placeholder 9"/>
          <p:cNvSpPr>
            <a:spLocks noGrp="1"/>
          </p:cNvSpPr>
          <p:nvPr>
            <p:ph type="sldNum" sz="quarter" idx="11"/>
          </p:nvPr>
        </p:nvSpPr>
        <p:spPr>
          <a:xfrm>
            <a:off x="4343400" y="6553200"/>
            <a:ext cx="533400" cy="244475"/>
          </a:xfrm>
        </p:spPr>
        <p:txBody>
          <a:bodyPr/>
          <a:lstStyle>
            <a:lvl1pPr>
              <a:defRPr/>
            </a:lvl1pPr>
          </a:lstStyle>
          <a:p>
            <a:pPr>
              <a:defRPr/>
            </a:pPr>
            <a:fld id="{D57F6E5A-D879-4708-9BCB-F95260FEBB47}" type="slidenum">
              <a:rPr lang="en-US">
                <a:solidFill>
                  <a:srgbClr val="002060"/>
                </a:solidFill>
              </a:rPr>
              <a:pPr>
                <a:defRPr/>
              </a:pPr>
              <a:t>‹#›</a:t>
            </a:fld>
            <a:endParaRPr lang="en-US" dirty="0">
              <a:solidFill>
                <a:srgbClr val="002060"/>
              </a:solidFill>
            </a:endParaRPr>
          </a:p>
        </p:txBody>
      </p:sp>
      <p:sp>
        <p:nvSpPr>
          <p:cNvPr id="7" name="Footer Placeholder 11"/>
          <p:cNvSpPr>
            <a:spLocks noGrp="1"/>
          </p:cNvSpPr>
          <p:nvPr>
            <p:ph type="ftr" sz="quarter" idx="12"/>
          </p:nvPr>
        </p:nvSpPr>
        <p:spPr>
          <a:xfrm>
            <a:off x="598488" y="6553200"/>
            <a:ext cx="5421312" cy="228600"/>
          </a:xfrm>
          <a:prstGeom prst="rect">
            <a:avLst/>
          </a:prstGeom>
        </p:spPr>
        <p:txBody>
          <a:bodyPr rtlCol="0"/>
          <a:lstStyle>
            <a:lvl1pPr>
              <a:defRPr sz="1800">
                <a:latin typeface="Arial" charset="0"/>
              </a:defRPr>
            </a:lvl1pPr>
          </a:lstStyle>
          <a:p>
            <a:pPr defTabSz="914400" fontAlgn="base">
              <a:spcBef>
                <a:spcPct val="0"/>
              </a:spcBef>
              <a:spcAft>
                <a:spcPct val="0"/>
              </a:spcAft>
              <a:defRPr/>
            </a:pPr>
            <a:endParaRPr lang="en-US" dirty="0">
              <a:solidFill>
                <a:srgbClr val="002060"/>
              </a:solidFill>
            </a:endParaRPr>
          </a:p>
        </p:txBody>
      </p:sp>
    </p:spTree>
    <p:extLst>
      <p:ext uri="{BB962C8B-B14F-4D97-AF65-F5344CB8AC3E}">
        <p14:creationId xmlns:p14="http://schemas.microsoft.com/office/powerpoint/2010/main" val="5821768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609600" y="2438400"/>
            <a:ext cx="38862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800600" y="2438400"/>
            <a:ext cx="38862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6" name="Text Placeholder 15"/>
          <p:cNvSpPr>
            <a:spLocks noGrp="1"/>
          </p:cNvSpPr>
          <p:nvPr>
            <p:ph type="body" sz="quarter" idx="1"/>
          </p:nvPr>
        </p:nvSpPr>
        <p:spPr>
          <a:xfrm>
            <a:off x="609600" y="1752600"/>
            <a:ext cx="3886200" cy="640080"/>
          </a:xfrm>
          <a:solidFill>
            <a:srgbClr val="19377D"/>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rgbClr val="EB910F"/>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7" name="Date Placeholder 9"/>
          <p:cNvSpPr>
            <a:spLocks noGrp="1"/>
          </p:cNvSpPr>
          <p:nvPr>
            <p:ph type="dt" sz="half" idx="10"/>
          </p:nvPr>
        </p:nvSpPr>
        <p:spPr/>
        <p:txBody>
          <a:bodyPr rtlCol="0"/>
          <a:lstStyle>
            <a:lvl1pPr>
              <a:defRPr/>
            </a:lvl1pPr>
          </a:lstStyle>
          <a:p>
            <a:pPr>
              <a:defRPr/>
            </a:pPr>
            <a:endParaRPr lang="en-US" dirty="0">
              <a:solidFill>
                <a:srgbClr val="FFFFFF"/>
              </a:solidFill>
            </a:endParaRPr>
          </a:p>
        </p:txBody>
      </p:sp>
      <p:sp>
        <p:nvSpPr>
          <p:cNvPr id="8" name="Slide Number Placeholder 11"/>
          <p:cNvSpPr>
            <a:spLocks noGrp="1"/>
          </p:cNvSpPr>
          <p:nvPr>
            <p:ph type="sldNum" sz="quarter" idx="11"/>
          </p:nvPr>
        </p:nvSpPr>
        <p:spPr>
          <a:xfrm>
            <a:off x="4343400" y="6553200"/>
            <a:ext cx="533400" cy="244475"/>
          </a:xfrm>
        </p:spPr>
        <p:txBody>
          <a:bodyPr/>
          <a:lstStyle>
            <a:lvl1pPr>
              <a:defRPr/>
            </a:lvl1pPr>
          </a:lstStyle>
          <a:p>
            <a:pPr>
              <a:defRPr/>
            </a:pPr>
            <a:fld id="{86A79BDE-7176-461F-953B-29A8C3C3F935}" type="slidenum">
              <a:rPr lang="en-US">
                <a:solidFill>
                  <a:srgbClr val="002060"/>
                </a:solidFill>
              </a:rPr>
              <a:pPr>
                <a:defRPr/>
              </a:pPr>
              <a:t>‹#›</a:t>
            </a:fld>
            <a:endParaRPr lang="en-US" dirty="0">
              <a:solidFill>
                <a:srgbClr val="002060"/>
              </a:solidFill>
            </a:endParaRPr>
          </a:p>
        </p:txBody>
      </p:sp>
      <p:sp>
        <p:nvSpPr>
          <p:cNvPr id="9" name="Footer Placeholder 13"/>
          <p:cNvSpPr>
            <a:spLocks noGrp="1"/>
          </p:cNvSpPr>
          <p:nvPr>
            <p:ph type="ftr" sz="quarter" idx="12"/>
          </p:nvPr>
        </p:nvSpPr>
        <p:spPr>
          <a:xfrm>
            <a:off x="598488" y="6553200"/>
            <a:ext cx="5421312" cy="228600"/>
          </a:xfrm>
          <a:prstGeom prst="rect">
            <a:avLst/>
          </a:prstGeom>
        </p:spPr>
        <p:txBody>
          <a:bodyPr rtlCol="0"/>
          <a:lstStyle>
            <a:lvl1pPr>
              <a:defRPr sz="1800">
                <a:latin typeface="Arial" charset="0"/>
              </a:defRPr>
            </a:lvl1pPr>
          </a:lstStyle>
          <a:p>
            <a:pPr defTabSz="914400" fontAlgn="base">
              <a:spcBef>
                <a:spcPct val="0"/>
              </a:spcBef>
              <a:spcAft>
                <a:spcPct val="0"/>
              </a:spcAft>
              <a:defRPr/>
            </a:pPr>
            <a:endParaRPr lang="en-US" dirty="0">
              <a:solidFill>
                <a:srgbClr val="002060"/>
              </a:solidFill>
            </a:endParaRPr>
          </a:p>
        </p:txBody>
      </p:sp>
    </p:spTree>
    <p:extLst>
      <p:ext uri="{BB962C8B-B14F-4D97-AF65-F5344CB8AC3E}">
        <p14:creationId xmlns:p14="http://schemas.microsoft.com/office/powerpoint/2010/main" val="27848244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For Graphics - No logo">
    <p:bg>
      <p:bgPr>
        <a:solidFill>
          <a:schemeClr val="bg1"/>
        </a:solidFill>
        <a:effectLst/>
      </p:bgPr>
    </p:bg>
    <p:spTree>
      <p:nvGrpSpPr>
        <p:cNvPr id="1" name=""/>
        <p:cNvGrpSpPr/>
        <p:nvPr/>
      </p:nvGrpSpPr>
      <p:grpSpPr>
        <a:xfrm>
          <a:off x="0" y="0"/>
          <a:ext cx="0" cy="0"/>
          <a:chOff x="0" y="0"/>
          <a:chExt cx="0" cy="0"/>
        </a:xfrm>
      </p:grpSpPr>
      <p:sp>
        <p:nvSpPr>
          <p:cNvPr id="3" name="Rectangle 2"/>
          <p:cNvSpPr/>
          <p:nvPr userDrawn="1"/>
        </p:nvSpPr>
        <p:spPr>
          <a:xfrm>
            <a:off x="6934200" y="5257800"/>
            <a:ext cx="2209800" cy="1600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base">
              <a:spcBef>
                <a:spcPct val="0"/>
              </a:spcBef>
              <a:spcAft>
                <a:spcPct val="0"/>
              </a:spcAft>
              <a:defRPr/>
            </a:pPr>
            <a:endParaRPr lang="en-US" dirty="0">
              <a:solidFill>
                <a:srgbClr val="FFFFFF"/>
              </a:solidFill>
            </a:endParaRPr>
          </a:p>
        </p:txBody>
      </p:sp>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2"/>
          <p:cNvSpPr>
            <a:spLocks noGrp="1"/>
          </p:cNvSpPr>
          <p:nvPr>
            <p:ph type="ftr" sz="quarter" idx="10"/>
          </p:nvPr>
        </p:nvSpPr>
        <p:spPr>
          <a:xfrm>
            <a:off x="598488" y="6553200"/>
            <a:ext cx="5421312" cy="228600"/>
          </a:xfrm>
          <a:prstGeom prst="rect">
            <a:avLst/>
          </a:prstGeom>
        </p:spPr>
        <p:txBody>
          <a:bodyPr/>
          <a:lstStyle>
            <a:lvl1pPr>
              <a:defRPr sz="1800">
                <a:latin typeface="Arial" charset="0"/>
              </a:defRPr>
            </a:lvl1pPr>
          </a:lstStyle>
          <a:p>
            <a:pPr defTabSz="914400" fontAlgn="base">
              <a:spcBef>
                <a:spcPct val="0"/>
              </a:spcBef>
              <a:spcAft>
                <a:spcPct val="0"/>
              </a:spcAft>
              <a:defRPr/>
            </a:pPr>
            <a:endParaRPr lang="en-US" dirty="0">
              <a:solidFill>
                <a:srgbClr val="002060"/>
              </a:solidFill>
            </a:endParaRPr>
          </a:p>
        </p:txBody>
      </p:sp>
      <p:sp>
        <p:nvSpPr>
          <p:cNvPr id="5" name="Slide Number Placeholder 22"/>
          <p:cNvSpPr>
            <a:spLocks noGrp="1"/>
          </p:cNvSpPr>
          <p:nvPr>
            <p:ph type="sldNum" sz="quarter" idx="11"/>
          </p:nvPr>
        </p:nvSpPr>
        <p:spPr>
          <a:xfrm>
            <a:off x="4343400" y="6553200"/>
            <a:ext cx="533400" cy="244475"/>
          </a:xfrm>
        </p:spPr>
        <p:txBody>
          <a:bodyPr/>
          <a:lstStyle>
            <a:lvl1pPr>
              <a:defRPr/>
            </a:lvl1pPr>
          </a:lstStyle>
          <a:p>
            <a:pPr>
              <a:defRPr/>
            </a:pPr>
            <a:fld id="{8C49792F-E3EA-425F-AA81-EDEED9DEE4F4}" type="slidenum">
              <a:rPr lang="en-US">
                <a:solidFill>
                  <a:srgbClr val="002060"/>
                </a:solidFill>
              </a:rPr>
              <a:pPr>
                <a:defRPr/>
              </a:pPr>
              <a:t>‹#›</a:t>
            </a:fld>
            <a:endParaRPr lang="en-US" dirty="0">
              <a:solidFill>
                <a:srgbClr val="002060"/>
              </a:solidFill>
            </a:endParaRPr>
          </a:p>
        </p:txBody>
      </p:sp>
      <p:sp>
        <p:nvSpPr>
          <p:cNvPr id="6" name="Date Placeholder 13"/>
          <p:cNvSpPr>
            <a:spLocks noGrp="1"/>
          </p:cNvSpPr>
          <p:nvPr>
            <p:ph type="dt" sz="half" idx="12"/>
          </p:nvPr>
        </p:nvSpPr>
        <p:spPr/>
        <p:txBody>
          <a:bodyPr/>
          <a:lstStyle>
            <a:lvl1pPr>
              <a:defRPr/>
            </a:lvl1pPr>
          </a:lstStyle>
          <a:p>
            <a:pPr>
              <a:defRPr/>
            </a:pPr>
            <a:endParaRPr lang="en-US" dirty="0">
              <a:solidFill>
                <a:srgbClr val="FFFFFF"/>
              </a:solidFill>
            </a:endParaRPr>
          </a:p>
        </p:txBody>
      </p:sp>
    </p:spTree>
    <p:extLst>
      <p:ext uri="{BB962C8B-B14F-4D97-AF65-F5344CB8AC3E}">
        <p14:creationId xmlns:p14="http://schemas.microsoft.com/office/powerpoint/2010/main" val="29731636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en-US" dirty="0">
              <a:solidFill>
                <a:srgbClr val="FFFFFF"/>
              </a:solidFill>
            </a:endParaRPr>
          </a:p>
        </p:txBody>
      </p:sp>
      <p:sp>
        <p:nvSpPr>
          <p:cNvPr id="4" name="Footer Placeholder 2"/>
          <p:cNvSpPr>
            <a:spLocks noGrp="1"/>
          </p:cNvSpPr>
          <p:nvPr>
            <p:ph type="ftr" sz="quarter" idx="11"/>
          </p:nvPr>
        </p:nvSpPr>
        <p:spPr>
          <a:xfrm>
            <a:off x="598488" y="6553200"/>
            <a:ext cx="5421312" cy="228600"/>
          </a:xfrm>
          <a:prstGeom prst="rect">
            <a:avLst/>
          </a:prstGeom>
        </p:spPr>
        <p:txBody>
          <a:bodyPr/>
          <a:lstStyle>
            <a:lvl1pPr>
              <a:defRPr sz="1800">
                <a:latin typeface="Arial" charset="0"/>
              </a:defRPr>
            </a:lvl1pPr>
          </a:lstStyle>
          <a:p>
            <a:pPr defTabSz="914400" fontAlgn="base">
              <a:spcBef>
                <a:spcPct val="0"/>
              </a:spcBef>
              <a:spcAft>
                <a:spcPct val="0"/>
              </a:spcAft>
              <a:defRPr/>
            </a:pPr>
            <a:endParaRPr lang="en-US" dirty="0">
              <a:solidFill>
                <a:srgbClr val="002060"/>
              </a:solidFill>
            </a:endParaRPr>
          </a:p>
        </p:txBody>
      </p:sp>
      <p:sp>
        <p:nvSpPr>
          <p:cNvPr id="5" name="Slide Number Placeholder 22"/>
          <p:cNvSpPr>
            <a:spLocks noGrp="1"/>
          </p:cNvSpPr>
          <p:nvPr>
            <p:ph type="sldNum" sz="quarter" idx="12"/>
          </p:nvPr>
        </p:nvSpPr>
        <p:spPr>
          <a:xfrm>
            <a:off x="4343400" y="6553200"/>
            <a:ext cx="533400" cy="244475"/>
          </a:xfrm>
        </p:spPr>
        <p:txBody>
          <a:bodyPr/>
          <a:lstStyle>
            <a:lvl1pPr>
              <a:defRPr/>
            </a:lvl1pPr>
          </a:lstStyle>
          <a:p>
            <a:pPr>
              <a:defRPr/>
            </a:pPr>
            <a:fld id="{514DE279-7633-4978-A75E-FB34C3235B6B}" type="slidenum">
              <a:rPr lang="en-US">
                <a:solidFill>
                  <a:srgbClr val="002060"/>
                </a:solidFill>
              </a:rPr>
              <a:pPr>
                <a:defRPr/>
              </a:pPr>
              <a:t>‹#›</a:t>
            </a:fld>
            <a:endParaRPr lang="en-US" dirty="0">
              <a:solidFill>
                <a:srgbClr val="002060"/>
              </a:solidFill>
            </a:endParaRPr>
          </a:p>
        </p:txBody>
      </p:sp>
    </p:spTree>
    <p:extLst>
      <p:ext uri="{BB962C8B-B14F-4D97-AF65-F5344CB8AC3E}">
        <p14:creationId xmlns:p14="http://schemas.microsoft.com/office/powerpoint/2010/main" val="52057598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dirty="0">
              <a:solidFill>
                <a:srgbClr val="FFFFFF"/>
              </a:solidFill>
            </a:endParaRPr>
          </a:p>
        </p:txBody>
      </p:sp>
      <p:sp>
        <p:nvSpPr>
          <p:cNvPr id="3" name="Footer Placeholder 2"/>
          <p:cNvSpPr>
            <a:spLocks noGrp="1"/>
          </p:cNvSpPr>
          <p:nvPr>
            <p:ph type="ftr" sz="quarter" idx="11"/>
          </p:nvPr>
        </p:nvSpPr>
        <p:spPr>
          <a:xfrm>
            <a:off x="598488" y="6553200"/>
            <a:ext cx="5421312" cy="228600"/>
          </a:xfrm>
          <a:prstGeom prst="rect">
            <a:avLst/>
          </a:prstGeom>
        </p:spPr>
        <p:txBody>
          <a:bodyPr/>
          <a:lstStyle>
            <a:lvl1pPr>
              <a:defRPr sz="1800">
                <a:latin typeface="Arial" charset="0"/>
              </a:defRPr>
            </a:lvl1pPr>
          </a:lstStyle>
          <a:p>
            <a:pPr defTabSz="914400" fontAlgn="base">
              <a:spcBef>
                <a:spcPct val="0"/>
              </a:spcBef>
              <a:spcAft>
                <a:spcPct val="0"/>
              </a:spcAft>
              <a:defRPr/>
            </a:pPr>
            <a:endParaRPr lang="en-US" dirty="0">
              <a:solidFill>
                <a:srgbClr val="002060"/>
              </a:solidFill>
            </a:endParaRPr>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pPr>
              <a:defRPr/>
            </a:pPr>
            <a:fld id="{312F62A7-F6E5-42BA-B50A-7FFE3A1D6BC1}" type="slidenum">
              <a:rPr lang="en-US">
                <a:solidFill>
                  <a:srgbClr val="FFFFFF"/>
                </a:solidFill>
              </a:rPr>
              <a:pPr>
                <a:defRPr/>
              </a:pPr>
              <a:t>‹#›</a:t>
            </a:fld>
            <a:endParaRPr lang="en-US" dirty="0">
              <a:solidFill>
                <a:srgbClr val="FFFFFF"/>
              </a:solidFill>
            </a:endParaRPr>
          </a:p>
        </p:txBody>
      </p:sp>
    </p:spTree>
    <p:extLst>
      <p:ext uri="{BB962C8B-B14F-4D97-AF65-F5344CB8AC3E}">
        <p14:creationId xmlns:p14="http://schemas.microsoft.com/office/powerpoint/2010/main" val="3912227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lstStyle>
            <a:lvl1pPr algn="l">
              <a:buNone/>
              <a:defRPr sz="3200" b="0"/>
            </a:lvl1pPr>
          </a:lstStyle>
          <a:p>
            <a:r>
              <a:rPr lang="en-US" smtClean="0"/>
              <a:t>Click to edit Master title style</a:t>
            </a:r>
            <a:endParaRPr lang="en-US" dirty="0"/>
          </a:p>
        </p:txBody>
      </p:sp>
      <p:sp>
        <p:nvSpPr>
          <p:cNvPr id="3" name="Text Placeholder 2"/>
          <p:cNvSpPr>
            <a:spLocks noGrp="1"/>
          </p:cNvSpPr>
          <p:nvPr>
            <p:ph type="body" idx="2"/>
          </p:nvPr>
        </p:nvSpPr>
        <p:spPr>
          <a:xfrm>
            <a:off x="609600" y="1752600"/>
            <a:ext cx="1600200" cy="4343400"/>
          </a:xfrm>
          <a:solidFill>
            <a:srgbClr val="19377D"/>
          </a:solidFill>
          <a:ln w="50800" cap="sq" cmpd="dbl" algn="ctr">
            <a:solidFill>
              <a:srgbClr val="19377D"/>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en-US" dirty="0">
              <a:solidFill>
                <a:srgbClr val="FFFFFF"/>
              </a:solidFill>
            </a:endParaRPr>
          </a:p>
        </p:txBody>
      </p:sp>
      <p:sp>
        <p:nvSpPr>
          <p:cNvPr id="6" name="Footer Placeholder 2"/>
          <p:cNvSpPr>
            <a:spLocks noGrp="1"/>
          </p:cNvSpPr>
          <p:nvPr>
            <p:ph type="ftr" sz="quarter" idx="11"/>
          </p:nvPr>
        </p:nvSpPr>
        <p:spPr>
          <a:xfrm>
            <a:off x="598488" y="6553200"/>
            <a:ext cx="5421312" cy="228600"/>
          </a:xfrm>
          <a:prstGeom prst="rect">
            <a:avLst/>
          </a:prstGeom>
        </p:spPr>
        <p:txBody>
          <a:bodyPr/>
          <a:lstStyle>
            <a:lvl1pPr>
              <a:defRPr sz="1800">
                <a:latin typeface="Arial" charset="0"/>
              </a:defRPr>
            </a:lvl1pPr>
          </a:lstStyle>
          <a:p>
            <a:pPr defTabSz="914400" fontAlgn="base">
              <a:spcBef>
                <a:spcPct val="0"/>
              </a:spcBef>
              <a:spcAft>
                <a:spcPct val="0"/>
              </a:spcAft>
              <a:defRPr/>
            </a:pPr>
            <a:endParaRPr lang="en-US" dirty="0">
              <a:solidFill>
                <a:srgbClr val="002060"/>
              </a:solidFill>
            </a:endParaRPr>
          </a:p>
        </p:txBody>
      </p:sp>
      <p:sp>
        <p:nvSpPr>
          <p:cNvPr id="7" name="Slide Number Placeholder 22"/>
          <p:cNvSpPr>
            <a:spLocks noGrp="1"/>
          </p:cNvSpPr>
          <p:nvPr>
            <p:ph type="sldNum" sz="quarter" idx="12"/>
          </p:nvPr>
        </p:nvSpPr>
        <p:spPr>
          <a:xfrm>
            <a:off x="4343400" y="6553200"/>
            <a:ext cx="533400" cy="244475"/>
          </a:xfrm>
        </p:spPr>
        <p:txBody>
          <a:bodyPr/>
          <a:lstStyle>
            <a:lvl1pPr>
              <a:defRPr/>
            </a:lvl1pPr>
          </a:lstStyle>
          <a:p>
            <a:pPr>
              <a:defRPr/>
            </a:pPr>
            <a:fld id="{6E635E43-0AB1-4718-9283-A7BA19608947}" type="slidenum">
              <a:rPr lang="en-US">
                <a:solidFill>
                  <a:srgbClr val="002060"/>
                </a:solidFill>
              </a:rPr>
              <a:pPr>
                <a:defRPr/>
              </a:pPr>
              <a:t>‹#›</a:t>
            </a:fld>
            <a:endParaRPr lang="en-US" dirty="0">
              <a:solidFill>
                <a:srgbClr val="002060"/>
              </a:solidFill>
            </a:endParaRPr>
          </a:p>
        </p:txBody>
      </p:sp>
    </p:spTree>
    <p:extLst>
      <p:ext uri="{BB962C8B-B14F-4D97-AF65-F5344CB8AC3E}">
        <p14:creationId xmlns:p14="http://schemas.microsoft.com/office/powerpoint/2010/main" val="147985888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5" name="Rectangle 4"/>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6" name="Rectangle 5"/>
          <p:cNvSpPr/>
          <p:nvPr/>
        </p:nvSpPr>
        <p:spPr>
          <a:xfrm>
            <a:off x="-9525" y="4664075"/>
            <a:ext cx="1463675" cy="639763"/>
          </a:xfrm>
          <a:prstGeom prst="rect">
            <a:avLst/>
          </a:prstGeom>
          <a:solidFill>
            <a:srgbClr val="19377D"/>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7" name="Rectangle 6"/>
          <p:cNvSpPr/>
          <p:nvPr/>
        </p:nvSpPr>
        <p:spPr>
          <a:xfrm>
            <a:off x="1544638" y="4654550"/>
            <a:ext cx="7599362" cy="639763"/>
          </a:xfrm>
          <a:prstGeom prst="rect">
            <a:avLst/>
          </a:prstGeom>
          <a:solidFill>
            <a:srgbClr val="EB910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8" name="Rectangle 7"/>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en-US" smtClean="0"/>
              <a:t>Click to edit Master text styles</a:t>
            </a:r>
          </a:p>
        </p:txBody>
      </p:sp>
      <p:sp>
        <p:nvSpPr>
          <p:cNvPr id="2" name="Title 1"/>
          <p:cNvSpPr>
            <a:spLocks noGrp="1"/>
          </p:cNvSpPr>
          <p:nvPr>
            <p:ph type="title"/>
          </p:nvPr>
        </p:nvSpPr>
        <p:spPr>
          <a:xfrm>
            <a:off x="1600200" y="4648200"/>
            <a:ext cx="7315200" cy="609600"/>
          </a:xfrm>
        </p:spPr>
        <p:txBody>
          <a:bodyPr/>
          <a:lstStyle>
            <a:lvl1pPr algn="l">
              <a:buNone/>
              <a:defRPr sz="2800" b="0">
                <a:solidFill>
                  <a:srgbClr val="FFFFFF"/>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1524000" y="0"/>
            <a:ext cx="7620000" cy="4568952"/>
          </a:xfrm>
          <a:solidFill>
            <a:schemeClr val="accent1">
              <a:tint val="40000"/>
            </a:schemeClr>
          </a:solidFill>
          <a:ln>
            <a:noFill/>
          </a:ln>
        </p:spPr>
        <p:txBody>
          <a:bodyPr>
            <a:normAutofit/>
          </a:bodyPr>
          <a:lstStyle>
            <a:lvl1pPr marL="0" indent="0">
              <a:buNone/>
              <a:defRPr sz="3200"/>
            </a:lvl1pPr>
          </a:lstStyle>
          <a:p>
            <a:pPr lvl="0"/>
            <a:r>
              <a:rPr lang="en-US" noProof="0" dirty="0" smtClean="0"/>
              <a:t>Click icon to add picture</a:t>
            </a:r>
            <a:endParaRPr lang="en-US" noProof="0" dirty="0"/>
          </a:p>
        </p:txBody>
      </p:sp>
      <p:sp>
        <p:nvSpPr>
          <p:cNvPr id="9" name="Date Placeholder 11"/>
          <p:cNvSpPr>
            <a:spLocks noGrp="1"/>
          </p:cNvSpPr>
          <p:nvPr>
            <p:ph type="dt" sz="half" idx="10"/>
          </p:nvPr>
        </p:nvSpPr>
        <p:spPr>
          <a:xfrm>
            <a:off x="6248400" y="6248400"/>
            <a:ext cx="2667000" cy="365125"/>
          </a:xfrm>
        </p:spPr>
        <p:txBody>
          <a:bodyPr rtlCol="0"/>
          <a:lstStyle>
            <a:lvl1pPr>
              <a:defRPr/>
            </a:lvl1pPr>
          </a:lstStyle>
          <a:p>
            <a:pPr>
              <a:defRPr/>
            </a:pPr>
            <a:endParaRPr lang="en-US" dirty="0">
              <a:solidFill>
                <a:srgbClr val="002060"/>
              </a:solidFill>
            </a:endParaRPr>
          </a:p>
        </p:txBody>
      </p:sp>
      <p:sp>
        <p:nvSpPr>
          <p:cNvPr id="10" name="Slide Number Placeholder 12"/>
          <p:cNvSpPr>
            <a:spLocks noGrp="1"/>
          </p:cNvSpPr>
          <p:nvPr>
            <p:ph type="sldNum" sz="quarter" idx="11"/>
          </p:nvPr>
        </p:nvSpPr>
        <p:spPr>
          <a:xfrm>
            <a:off x="0" y="4667250"/>
            <a:ext cx="1447800" cy="663575"/>
          </a:xfrm>
        </p:spPr>
        <p:txBody>
          <a:bodyPr/>
          <a:lstStyle>
            <a:lvl1pPr>
              <a:defRPr sz="2800"/>
            </a:lvl1pPr>
          </a:lstStyle>
          <a:p>
            <a:pPr>
              <a:defRPr/>
            </a:pPr>
            <a:fld id="{4EB74B22-3689-4606-BFC3-3BB5DD71659B}" type="slidenum">
              <a:rPr lang="en-US">
                <a:solidFill>
                  <a:srgbClr val="FFFFFF"/>
                </a:solidFill>
              </a:rPr>
              <a:pPr>
                <a:defRPr/>
              </a:pPr>
              <a:t>‹#›</a:t>
            </a:fld>
            <a:endParaRPr lang="en-US" dirty="0">
              <a:solidFill>
                <a:srgbClr val="FFFFFF"/>
              </a:solidFill>
            </a:endParaRPr>
          </a:p>
        </p:txBody>
      </p:sp>
      <p:sp>
        <p:nvSpPr>
          <p:cNvPr id="11" name="Footer Placeholder 13"/>
          <p:cNvSpPr>
            <a:spLocks noGrp="1"/>
          </p:cNvSpPr>
          <p:nvPr>
            <p:ph type="ftr" sz="quarter" idx="12"/>
          </p:nvPr>
        </p:nvSpPr>
        <p:spPr>
          <a:xfrm>
            <a:off x="1600200" y="6248400"/>
            <a:ext cx="4572000" cy="365125"/>
          </a:xfrm>
          <a:prstGeom prst="rect">
            <a:avLst/>
          </a:prstGeom>
        </p:spPr>
        <p:txBody>
          <a:bodyPr rtlCol="0"/>
          <a:lstStyle>
            <a:lvl1pPr>
              <a:defRPr sz="1800">
                <a:latin typeface="Arial" charset="0"/>
              </a:defRPr>
            </a:lvl1pPr>
          </a:lstStyle>
          <a:p>
            <a:pPr defTabSz="914400" fontAlgn="base">
              <a:spcBef>
                <a:spcPct val="0"/>
              </a:spcBef>
              <a:spcAft>
                <a:spcPct val="0"/>
              </a:spcAft>
              <a:defRPr/>
            </a:pPr>
            <a:endParaRPr lang="en-US" dirty="0">
              <a:solidFill>
                <a:srgbClr val="FFFFFF"/>
              </a:solidFill>
            </a:endParaRPr>
          </a:p>
        </p:txBody>
      </p:sp>
    </p:spTree>
    <p:extLst>
      <p:ext uri="{BB962C8B-B14F-4D97-AF65-F5344CB8AC3E}">
        <p14:creationId xmlns:p14="http://schemas.microsoft.com/office/powerpoint/2010/main" val="2364302661"/>
      </p:ext>
    </p:extLst>
  </p:cSld>
  <p:clrMapOvr>
    <a:overrideClrMapping bg1="dk1" tx1="lt1" bg2="dk2" tx2="lt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US" dirty="0">
              <a:solidFill>
                <a:srgbClr val="FFFFFF"/>
              </a:solidFill>
            </a:endParaRPr>
          </a:p>
        </p:txBody>
      </p:sp>
      <p:sp>
        <p:nvSpPr>
          <p:cNvPr id="5" name="Footer Placeholder 2"/>
          <p:cNvSpPr>
            <a:spLocks noGrp="1"/>
          </p:cNvSpPr>
          <p:nvPr>
            <p:ph type="ftr" sz="quarter" idx="11"/>
          </p:nvPr>
        </p:nvSpPr>
        <p:spPr>
          <a:xfrm>
            <a:off x="598488" y="6553200"/>
            <a:ext cx="5421312" cy="228600"/>
          </a:xfrm>
          <a:prstGeom prst="rect">
            <a:avLst/>
          </a:prstGeom>
        </p:spPr>
        <p:txBody>
          <a:bodyPr/>
          <a:lstStyle>
            <a:lvl1pPr>
              <a:defRPr sz="1800">
                <a:latin typeface="Arial" charset="0"/>
              </a:defRPr>
            </a:lvl1pPr>
          </a:lstStyle>
          <a:p>
            <a:pPr defTabSz="914400" fontAlgn="base">
              <a:spcBef>
                <a:spcPct val="0"/>
              </a:spcBef>
              <a:spcAft>
                <a:spcPct val="0"/>
              </a:spcAft>
              <a:defRPr/>
            </a:pPr>
            <a:endParaRPr lang="en-US" dirty="0">
              <a:solidFill>
                <a:srgbClr val="002060"/>
              </a:solidFill>
            </a:endParaRPr>
          </a:p>
        </p:txBody>
      </p:sp>
      <p:sp>
        <p:nvSpPr>
          <p:cNvPr id="6" name="Slide Number Placeholder 22"/>
          <p:cNvSpPr>
            <a:spLocks noGrp="1"/>
          </p:cNvSpPr>
          <p:nvPr>
            <p:ph type="sldNum" sz="quarter" idx="12"/>
          </p:nvPr>
        </p:nvSpPr>
        <p:spPr>
          <a:xfrm>
            <a:off x="4343400" y="6553200"/>
            <a:ext cx="533400" cy="244475"/>
          </a:xfrm>
        </p:spPr>
        <p:txBody>
          <a:bodyPr/>
          <a:lstStyle>
            <a:lvl1pPr>
              <a:defRPr/>
            </a:lvl1pPr>
          </a:lstStyle>
          <a:p>
            <a:pPr>
              <a:defRPr/>
            </a:pPr>
            <a:fld id="{4FBB2CA9-3EB3-4EC2-95A7-777764C97F3B}" type="slidenum">
              <a:rPr lang="en-US">
                <a:solidFill>
                  <a:srgbClr val="002060"/>
                </a:solidFill>
              </a:rPr>
              <a:pPr>
                <a:defRPr/>
              </a:pPr>
              <a:t>‹#›</a:t>
            </a:fld>
            <a:endParaRPr lang="en-US" dirty="0">
              <a:solidFill>
                <a:srgbClr val="002060"/>
              </a:solidFill>
            </a:endParaRPr>
          </a:p>
        </p:txBody>
      </p:sp>
    </p:spTree>
    <p:extLst>
      <p:ext uri="{BB962C8B-B14F-4D97-AF65-F5344CB8AC3E}">
        <p14:creationId xmlns:p14="http://schemas.microsoft.com/office/powerpoint/2010/main" val="123375564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5" name="Rectangle 4"/>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6" name="Rectangle 5"/>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2" name="Vertical Title 1"/>
          <p:cNvSpPr>
            <a:spLocks noGrp="1"/>
          </p:cNvSpPr>
          <p:nvPr>
            <p:ph type="title" orient="vert"/>
          </p:nvPr>
        </p:nvSpPr>
        <p:spPr>
          <a:xfrm>
            <a:off x="6553200" y="609600"/>
            <a:ext cx="2057400" cy="551656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5562600" cy="551656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a:xfrm>
            <a:off x="6553200" y="6248400"/>
            <a:ext cx="2209800" cy="365125"/>
          </a:xfrm>
        </p:spPr>
        <p:txBody>
          <a:bodyPr/>
          <a:lstStyle>
            <a:lvl1pPr>
              <a:defRPr/>
            </a:lvl1pPr>
          </a:lstStyle>
          <a:p>
            <a:pPr>
              <a:defRPr/>
            </a:pPr>
            <a:endParaRPr lang="en-US" dirty="0">
              <a:solidFill>
                <a:srgbClr val="FFFFFF"/>
              </a:solidFill>
            </a:endParaRPr>
          </a:p>
        </p:txBody>
      </p:sp>
      <p:sp>
        <p:nvSpPr>
          <p:cNvPr id="8" name="Footer Placeholder 4"/>
          <p:cNvSpPr>
            <a:spLocks noGrp="1"/>
          </p:cNvSpPr>
          <p:nvPr>
            <p:ph type="ftr" sz="quarter" idx="11"/>
          </p:nvPr>
        </p:nvSpPr>
        <p:spPr>
          <a:xfrm>
            <a:off x="457200" y="6248400"/>
            <a:ext cx="5573713" cy="365125"/>
          </a:xfrm>
          <a:prstGeom prst="rect">
            <a:avLst/>
          </a:prstGeom>
        </p:spPr>
        <p:txBody>
          <a:bodyPr/>
          <a:lstStyle>
            <a:lvl1pPr>
              <a:defRPr sz="1800">
                <a:latin typeface="Arial" charset="0"/>
              </a:defRPr>
            </a:lvl1pPr>
          </a:lstStyle>
          <a:p>
            <a:pPr defTabSz="914400" fontAlgn="base">
              <a:spcBef>
                <a:spcPct val="0"/>
              </a:spcBef>
              <a:spcAft>
                <a:spcPct val="0"/>
              </a:spcAft>
              <a:defRPr/>
            </a:pPr>
            <a:endParaRPr lang="en-US" dirty="0">
              <a:solidFill>
                <a:srgbClr val="002060"/>
              </a:solidFill>
            </a:endParaRPr>
          </a:p>
        </p:txBody>
      </p:sp>
      <p:sp>
        <p:nvSpPr>
          <p:cNvPr id="9" name="Slide Number Placeholder 5"/>
          <p:cNvSpPr>
            <a:spLocks noGrp="1"/>
          </p:cNvSpPr>
          <p:nvPr>
            <p:ph type="sldNum" sz="quarter" idx="12"/>
          </p:nvPr>
        </p:nvSpPr>
        <p:spPr>
          <a:xfrm rot="5400000">
            <a:off x="5989638" y="144462"/>
            <a:ext cx="533400" cy="244475"/>
          </a:xfrm>
        </p:spPr>
        <p:txBody>
          <a:bodyPr/>
          <a:lstStyle>
            <a:lvl1pPr>
              <a:defRPr/>
            </a:lvl1pPr>
          </a:lstStyle>
          <a:p>
            <a:pPr>
              <a:defRPr/>
            </a:pPr>
            <a:fld id="{8876A1A1-4300-49F0-87B1-A87AE418B8E6}" type="slidenum">
              <a:rPr lang="en-US">
                <a:solidFill>
                  <a:srgbClr val="002060"/>
                </a:solidFill>
              </a:rPr>
              <a:pPr>
                <a:defRPr/>
              </a:pPr>
              <a:t>‹#›</a:t>
            </a:fld>
            <a:endParaRPr lang="en-US" dirty="0">
              <a:solidFill>
                <a:srgbClr val="002060"/>
              </a:solidFill>
            </a:endParaRPr>
          </a:p>
        </p:txBody>
      </p:sp>
    </p:spTree>
    <p:extLst>
      <p:ext uri="{BB962C8B-B14F-4D97-AF65-F5344CB8AC3E}">
        <p14:creationId xmlns:p14="http://schemas.microsoft.com/office/powerpoint/2010/main" val="2106894625"/>
      </p:ext>
    </p:extLst>
  </p:cSld>
  <p:clrMapOvr>
    <a:overrideClrMapping bg1="lt1" tx1="dk1" bg2="lt2" tx2="dk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035" indent="0" algn="ctr">
              <a:buNone/>
              <a:defRPr>
                <a:solidFill>
                  <a:schemeClr val="tx1">
                    <a:tint val="75000"/>
                  </a:schemeClr>
                </a:solidFill>
              </a:defRPr>
            </a:lvl2pPr>
            <a:lvl3pPr marL="914071" indent="0" algn="ctr">
              <a:buNone/>
              <a:defRPr>
                <a:solidFill>
                  <a:schemeClr val="tx1">
                    <a:tint val="75000"/>
                  </a:schemeClr>
                </a:solidFill>
              </a:defRPr>
            </a:lvl3pPr>
            <a:lvl4pPr marL="1371110" indent="0" algn="ctr">
              <a:buNone/>
              <a:defRPr>
                <a:solidFill>
                  <a:schemeClr val="tx1">
                    <a:tint val="75000"/>
                  </a:schemeClr>
                </a:solidFill>
              </a:defRPr>
            </a:lvl4pPr>
            <a:lvl5pPr marL="1828146" indent="0" algn="ctr">
              <a:buNone/>
              <a:defRPr>
                <a:solidFill>
                  <a:schemeClr val="tx1">
                    <a:tint val="75000"/>
                  </a:schemeClr>
                </a:solidFill>
              </a:defRPr>
            </a:lvl5pPr>
            <a:lvl6pPr marL="2285181" indent="0" algn="ctr">
              <a:buNone/>
              <a:defRPr>
                <a:solidFill>
                  <a:schemeClr val="tx1">
                    <a:tint val="75000"/>
                  </a:schemeClr>
                </a:solidFill>
              </a:defRPr>
            </a:lvl6pPr>
            <a:lvl7pPr marL="2742219" indent="0" algn="ctr">
              <a:buNone/>
              <a:defRPr>
                <a:solidFill>
                  <a:schemeClr val="tx1">
                    <a:tint val="75000"/>
                  </a:schemeClr>
                </a:solidFill>
              </a:defRPr>
            </a:lvl7pPr>
            <a:lvl8pPr marL="3199252" indent="0" algn="ctr">
              <a:buNone/>
              <a:defRPr>
                <a:solidFill>
                  <a:schemeClr val="tx1">
                    <a:tint val="75000"/>
                  </a:schemeClr>
                </a:solidFill>
              </a:defRPr>
            </a:lvl8pPr>
            <a:lvl9pPr marL="3656291"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ea typeface="ヒラギノ角ゴ ProN W3" charset="0"/>
              </a:defRPr>
            </a:lvl1pPr>
          </a:lstStyle>
          <a:p>
            <a:pPr>
              <a:defRPr/>
            </a:pPr>
            <a:endParaRPr lang="en-US" dirty="0"/>
          </a:p>
        </p:txBody>
      </p:sp>
      <p:sp>
        <p:nvSpPr>
          <p:cNvPr id="5" name="Footer Placeholder 4"/>
          <p:cNvSpPr>
            <a:spLocks noGrp="1"/>
          </p:cNvSpPr>
          <p:nvPr>
            <p:ph type="ftr" sz="quarter" idx="11"/>
          </p:nvPr>
        </p:nvSpPr>
        <p:spPr/>
        <p:txBody>
          <a:bodyPr/>
          <a:lstStyle>
            <a:lvl1pPr>
              <a:defRPr>
                <a:ea typeface="ヒラギノ角ゴ ProN W3" charset="0"/>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fld id="{345A3E09-2F97-444E-877C-867B8F87A5A3}" type="slidenum">
              <a:rPr lang="en-US" altLang="en-US"/>
              <a:pPr/>
              <a:t>‹#›</a:t>
            </a:fld>
            <a:endParaRPr lang="en-US" altLang="en-US" dirty="0"/>
          </a:p>
        </p:txBody>
      </p:sp>
    </p:spTree>
    <p:extLst>
      <p:ext uri="{BB962C8B-B14F-4D97-AF65-F5344CB8AC3E}">
        <p14:creationId xmlns:p14="http://schemas.microsoft.com/office/powerpoint/2010/main" val="232984949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586"/>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ea typeface="ヒラギノ角ゴ ProN W3" charset="0"/>
              </a:defRPr>
            </a:lvl1pPr>
          </a:lstStyle>
          <a:p>
            <a:pPr>
              <a:defRPr/>
            </a:pPr>
            <a:endParaRPr lang="en-US" dirty="0"/>
          </a:p>
        </p:txBody>
      </p:sp>
      <p:sp>
        <p:nvSpPr>
          <p:cNvPr id="5" name="Footer Placeholder 4"/>
          <p:cNvSpPr>
            <a:spLocks noGrp="1"/>
          </p:cNvSpPr>
          <p:nvPr>
            <p:ph type="ftr" sz="quarter" idx="11"/>
          </p:nvPr>
        </p:nvSpPr>
        <p:spPr/>
        <p:txBody>
          <a:bodyPr/>
          <a:lstStyle>
            <a:lvl1pPr>
              <a:defRPr>
                <a:ea typeface="ヒラギノ角ゴ ProN W3" charset="0"/>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fld id="{8293A2CC-BB83-48A7-AA37-C6598B72CEF4}" type="slidenum">
              <a:rPr lang="en-US" altLang="en-US"/>
              <a:pPr/>
              <a:t>‹#›</a:t>
            </a:fld>
            <a:endParaRPr lang="en-US" altLang="en-US" dirty="0"/>
          </a:p>
        </p:txBody>
      </p:sp>
    </p:spTree>
    <p:extLst>
      <p:ext uri="{BB962C8B-B14F-4D97-AF65-F5344CB8AC3E}">
        <p14:creationId xmlns:p14="http://schemas.microsoft.com/office/powerpoint/2010/main" val="174989467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7"/>
            <a:ext cx="7772400" cy="1362075"/>
          </a:xfrm>
        </p:spPr>
        <p:txBody>
          <a:bodyPr anchor="t"/>
          <a:lstStyle>
            <a:lvl1pPr algn="l">
              <a:defRPr sz="4008"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20"/>
            <a:ext cx="7772400" cy="1500187"/>
          </a:xfrm>
        </p:spPr>
        <p:txBody>
          <a:bodyPr anchor="b"/>
          <a:lstStyle>
            <a:lvl1pPr marL="0" indent="0">
              <a:buNone/>
              <a:defRPr sz="1969">
                <a:solidFill>
                  <a:schemeClr val="tx1">
                    <a:tint val="75000"/>
                  </a:schemeClr>
                </a:solidFill>
              </a:defRPr>
            </a:lvl1pPr>
            <a:lvl2pPr marL="457035" indent="0">
              <a:buNone/>
              <a:defRPr sz="1828">
                <a:solidFill>
                  <a:schemeClr val="tx1">
                    <a:tint val="75000"/>
                  </a:schemeClr>
                </a:solidFill>
              </a:defRPr>
            </a:lvl2pPr>
            <a:lvl3pPr marL="914071" indent="0">
              <a:buNone/>
              <a:defRPr sz="1617">
                <a:solidFill>
                  <a:schemeClr val="tx1">
                    <a:tint val="75000"/>
                  </a:schemeClr>
                </a:solidFill>
              </a:defRPr>
            </a:lvl3pPr>
            <a:lvl4pPr marL="1371110" indent="0">
              <a:buNone/>
              <a:defRPr sz="1406">
                <a:solidFill>
                  <a:schemeClr val="tx1">
                    <a:tint val="75000"/>
                  </a:schemeClr>
                </a:solidFill>
              </a:defRPr>
            </a:lvl4pPr>
            <a:lvl5pPr marL="1828146" indent="0">
              <a:buNone/>
              <a:defRPr sz="1406">
                <a:solidFill>
                  <a:schemeClr val="tx1">
                    <a:tint val="75000"/>
                  </a:schemeClr>
                </a:solidFill>
              </a:defRPr>
            </a:lvl5pPr>
            <a:lvl6pPr marL="2285181" indent="0">
              <a:buNone/>
              <a:defRPr sz="1406">
                <a:solidFill>
                  <a:schemeClr val="tx1">
                    <a:tint val="75000"/>
                  </a:schemeClr>
                </a:solidFill>
              </a:defRPr>
            </a:lvl6pPr>
            <a:lvl7pPr marL="2742219" indent="0">
              <a:buNone/>
              <a:defRPr sz="1406">
                <a:solidFill>
                  <a:schemeClr val="tx1">
                    <a:tint val="75000"/>
                  </a:schemeClr>
                </a:solidFill>
              </a:defRPr>
            </a:lvl7pPr>
            <a:lvl8pPr marL="3199252" indent="0">
              <a:buNone/>
              <a:defRPr sz="1406">
                <a:solidFill>
                  <a:schemeClr val="tx1">
                    <a:tint val="75000"/>
                  </a:schemeClr>
                </a:solidFill>
              </a:defRPr>
            </a:lvl8pPr>
            <a:lvl9pPr marL="3656291" indent="0">
              <a:buNone/>
              <a:defRPr sz="1406">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ea typeface="ヒラギノ角ゴ ProN W3" charset="0"/>
              </a:defRPr>
            </a:lvl1pPr>
          </a:lstStyle>
          <a:p>
            <a:pPr>
              <a:defRPr/>
            </a:pPr>
            <a:endParaRPr lang="en-US" dirty="0"/>
          </a:p>
        </p:txBody>
      </p:sp>
      <p:sp>
        <p:nvSpPr>
          <p:cNvPr id="5" name="Footer Placeholder 4"/>
          <p:cNvSpPr>
            <a:spLocks noGrp="1"/>
          </p:cNvSpPr>
          <p:nvPr>
            <p:ph type="ftr" sz="quarter" idx="11"/>
          </p:nvPr>
        </p:nvSpPr>
        <p:spPr/>
        <p:txBody>
          <a:bodyPr/>
          <a:lstStyle>
            <a:lvl1pPr>
              <a:defRPr>
                <a:ea typeface="ヒラギノ角ゴ ProN W3" charset="0"/>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fld id="{4D749049-8984-425A-848C-0B5F8B3269DC}" type="slidenum">
              <a:rPr lang="en-US" altLang="en-US"/>
              <a:pPr/>
              <a:t>‹#›</a:t>
            </a:fld>
            <a:endParaRPr lang="en-US" altLang="en-US" dirty="0"/>
          </a:p>
        </p:txBody>
      </p:sp>
    </p:spTree>
    <p:extLst>
      <p:ext uri="{BB962C8B-B14F-4D97-AF65-F5344CB8AC3E}">
        <p14:creationId xmlns:p14="http://schemas.microsoft.com/office/powerpoint/2010/main" val="170969110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586"/>
            </a:lvl1p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7"/>
            <a:ext cx="4038600" cy="4525963"/>
          </a:xfrm>
        </p:spPr>
        <p:txBody>
          <a:bodyPr/>
          <a:lstStyle>
            <a:lvl1pPr>
              <a:defRPr sz="2812"/>
            </a:lvl1pPr>
            <a:lvl2pPr>
              <a:defRPr sz="2391"/>
            </a:lvl2pPr>
            <a:lvl3pPr>
              <a:defRPr sz="1969"/>
            </a:lvl3pPr>
            <a:lvl4pPr>
              <a:defRPr sz="1828"/>
            </a:lvl4pPr>
            <a:lvl5pPr>
              <a:defRPr sz="1828"/>
            </a:lvl5pPr>
            <a:lvl6pPr>
              <a:defRPr sz="1828"/>
            </a:lvl6pPr>
            <a:lvl7pPr>
              <a:defRPr sz="1828"/>
            </a:lvl7pPr>
            <a:lvl8pPr>
              <a:defRPr sz="1828"/>
            </a:lvl8pPr>
            <a:lvl9pPr>
              <a:defRPr sz="1828"/>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7"/>
            <a:ext cx="4038600" cy="4525963"/>
          </a:xfrm>
        </p:spPr>
        <p:txBody>
          <a:bodyPr/>
          <a:lstStyle>
            <a:lvl1pPr>
              <a:defRPr sz="2812"/>
            </a:lvl1pPr>
            <a:lvl2pPr>
              <a:defRPr sz="2391"/>
            </a:lvl2pPr>
            <a:lvl3pPr>
              <a:defRPr sz="1969"/>
            </a:lvl3pPr>
            <a:lvl4pPr>
              <a:defRPr sz="1828"/>
            </a:lvl4pPr>
            <a:lvl5pPr>
              <a:defRPr sz="1828"/>
            </a:lvl5pPr>
            <a:lvl6pPr>
              <a:defRPr sz="1828"/>
            </a:lvl6pPr>
            <a:lvl7pPr>
              <a:defRPr sz="1828"/>
            </a:lvl7pPr>
            <a:lvl8pPr>
              <a:defRPr sz="1828"/>
            </a:lvl8pPr>
            <a:lvl9pPr>
              <a:defRPr sz="1828"/>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ea typeface="ヒラギノ角ゴ ProN W3" charset="0"/>
              </a:defRPr>
            </a:lvl1pPr>
          </a:lstStyle>
          <a:p>
            <a:pPr>
              <a:defRPr/>
            </a:pPr>
            <a:endParaRPr lang="en-US" dirty="0"/>
          </a:p>
        </p:txBody>
      </p:sp>
      <p:sp>
        <p:nvSpPr>
          <p:cNvPr id="6" name="Footer Placeholder 4"/>
          <p:cNvSpPr>
            <a:spLocks noGrp="1"/>
          </p:cNvSpPr>
          <p:nvPr>
            <p:ph type="ftr" sz="quarter" idx="11"/>
          </p:nvPr>
        </p:nvSpPr>
        <p:spPr/>
        <p:txBody>
          <a:bodyPr/>
          <a:lstStyle>
            <a:lvl1pPr>
              <a:defRPr>
                <a:ea typeface="ヒラギノ角ゴ ProN W3" charset="0"/>
              </a:defRPr>
            </a:lvl1pPr>
          </a:lstStyle>
          <a:p>
            <a:pPr>
              <a:defRPr/>
            </a:pPr>
            <a:endParaRPr lang="en-US" dirty="0"/>
          </a:p>
        </p:txBody>
      </p:sp>
      <p:sp>
        <p:nvSpPr>
          <p:cNvPr id="7" name="Slide Number Placeholder 5"/>
          <p:cNvSpPr>
            <a:spLocks noGrp="1"/>
          </p:cNvSpPr>
          <p:nvPr>
            <p:ph type="sldNum" sz="quarter" idx="12"/>
          </p:nvPr>
        </p:nvSpPr>
        <p:spPr>
          <a:xfrm>
            <a:off x="6607969" y="6215063"/>
            <a:ext cx="2133079" cy="365001"/>
          </a:xfrm>
        </p:spPr>
        <p:txBody>
          <a:bodyPr/>
          <a:lstStyle>
            <a:lvl1pPr>
              <a:defRPr sz="1969">
                <a:solidFill>
                  <a:schemeClr val="bg1"/>
                </a:solidFill>
              </a:defRPr>
            </a:lvl1pPr>
          </a:lstStyle>
          <a:p>
            <a:fld id="{96B8D8E4-2BE0-4945-B3F6-F0F52621C48B}" type="slidenum">
              <a:rPr lang="en-US" altLang="en-US">
                <a:solidFill>
                  <a:prstClr val="white"/>
                </a:solidFill>
              </a:rPr>
              <a:pPr/>
              <a:t>‹#›</a:t>
            </a:fld>
            <a:endParaRPr lang="en-US" altLang="en-US" dirty="0">
              <a:solidFill>
                <a:prstClr val="white"/>
              </a:solidFill>
            </a:endParaRPr>
          </a:p>
        </p:txBody>
      </p:sp>
    </p:spTree>
    <p:extLst>
      <p:ext uri="{BB962C8B-B14F-4D97-AF65-F5344CB8AC3E}">
        <p14:creationId xmlns:p14="http://schemas.microsoft.com/office/powerpoint/2010/main" val="10841968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391" b="1"/>
            </a:lvl1pPr>
            <a:lvl2pPr marL="457035" indent="0">
              <a:buNone/>
              <a:defRPr sz="1969" b="1"/>
            </a:lvl2pPr>
            <a:lvl3pPr marL="914071" indent="0">
              <a:buNone/>
              <a:defRPr sz="1828" b="1"/>
            </a:lvl3pPr>
            <a:lvl4pPr marL="1371110" indent="0">
              <a:buNone/>
              <a:defRPr sz="1617" b="1"/>
            </a:lvl4pPr>
            <a:lvl5pPr marL="1828146" indent="0">
              <a:buNone/>
              <a:defRPr sz="1617" b="1"/>
            </a:lvl5pPr>
            <a:lvl6pPr marL="2285181" indent="0">
              <a:buNone/>
              <a:defRPr sz="1617" b="1"/>
            </a:lvl6pPr>
            <a:lvl7pPr marL="2742219" indent="0">
              <a:buNone/>
              <a:defRPr sz="1617" b="1"/>
            </a:lvl7pPr>
            <a:lvl8pPr marL="3199252" indent="0">
              <a:buNone/>
              <a:defRPr sz="1617" b="1"/>
            </a:lvl8pPr>
            <a:lvl9pPr marL="3656291" indent="0">
              <a:buNone/>
              <a:defRPr sz="1617"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391"/>
            </a:lvl1pPr>
            <a:lvl2pPr>
              <a:defRPr sz="1969"/>
            </a:lvl2pPr>
            <a:lvl3pPr>
              <a:defRPr sz="1828"/>
            </a:lvl3pPr>
            <a:lvl4pPr>
              <a:defRPr sz="1617"/>
            </a:lvl4pPr>
            <a:lvl5pPr>
              <a:defRPr sz="1617"/>
            </a:lvl5pPr>
            <a:lvl6pPr>
              <a:defRPr sz="1617"/>
            </a:lvl6pPr>
            <a:lvl7pPr>
              <a:defRPr sz="1617"/>
            </a:lvl7pPr>
            <a:lvl8pPr>
              <a:defRPr sz="1617"/>
            </a:lvl8pPr>
            <a:lvl9pPr>
              <a:defRPr sz="161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391" b="1"/>
            </a:lvl1pPr>
            <a:lvl2pPr marL="457035" indent="0">
              <a:buNone/>
              <a:defRPr sz="1969" b="1"/>
            </a:lvl2pPr>
            <a:lvl3pPr marL="914071" indent="0">
              <a:buNone/>
              <a:defRPr sz="1828" b="1"/>
            </a:lvl3pPr>
            <a:lvl4pPr marL="1371110" indent="0">
              <a:buNone/>
              <a:defRPr sz="1617" b="1"/>
            </a:lvl4pPr>
            <a:lvl5pPr marL="1828146" indent="0">
              <a:buNone/>
              <a:defRPr sz="1617" b="1"/>
            </a:lvl5pPr>
            <a:lvl6pPr marL="2285181" indent="0">
              <a:buNone/>
              <a:defRPr sz="1617" b="1"/>
            </a:lvl6pPr>
            <a:lvl7pPr marL="2742219" indent="0">
              <a:buNone/>
              <a:defRPr sz="1617" b="1"/>
            </a:lvl7pPr>
            <a:lvl8pPr marL="3199252" indent="0">
              <a:buNone/>
              <a:defRPr sz="1617" b="1"/>
            </a:lvl8pPr>
            <a:lvl9pPr marL="3656291" indent="0">
              <a:buNone/>
              <a:defRPr sz="1617"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391"/>
            </a:lvl1pPr>
            <a:lvl2pPr>
              <a:defRPr sz="1969"/>
            </a:lvl2pPr>
            <a:lvl3pPr>
              <a:defRPr sz="1828"/>
            </a:lvl3pPr>
            <a:lvl4pPr>
              <a:defRPr sz="1617"/>
            </a:lvl4pPr>
            <a:lvl5pPr>
              <a:defRPr sz="1617"/>
            </a:lvl5pPr>
            <a:lvl6pPr>
              <a:defRPr sz="1617"/>
            </a:lvl6pPr>
            <a:lvl7pPr>
              <a:defRPr sz="1617"/>
            </a:lvl7pPr>
            <a:lvl8pPr>
              <a:defRPr sz="1617"/>
            </a:lvl8pPr>
            <a:lvl9pPr>
              <a:defRPr sz="161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ea typeface="ヒラギノ角ゴ ProN W3" charset="0"/>
              </a:defRPr>
            </a:lvl1pPr>
          </a:lstStyle>
          <a:p>
            <a:pPr>
              <a:defRPr/>
            </a:pPr>
            <a:endParaRPr lang="en-US" dirty="0"/>
          </a:p>
        </p:txBody>
      </p:sp>
      <p:sp>
        <p:nvSpPr>
          <p:cNvPr id="8" name="Footer Placeholder 4"/>
          <p:cNvSpPr>
            <a:spLocks noGrp="1"/>
          </p:cNvSpPr>
          <p:nvPr>
            <p:ph type="ftr" sz="quarter" idx="11"/>
          </p:nvPr>
        </p:nvSpPr>
        <p:spPr/>
        <p:txBody>
          <a:bodyPr/>
          <a:lstStyle>
            <a:lvl1pPr>
              <a:defRPr>
                <a:ea typeface="ヒラギノ角ゴ ProN W3" charset="0"/>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fld id="{618EE203-0E7E-4646-9873-8BB3225F1468}" type="slidenum">
              <a:rPr lang="en-US" altLang="en-US"/>
              <a:pPr/>
              <a:t>‹#›</a:t>
            </a:fld>
            <a:endParaRPr lang="en-US" altLang="en-US" dirty="0"/>
          </a:p>
        </p:txBody>
      </p:sp>
    </p:spTree>
    <p:extLst>
      <p:ext uri="{BB962C8B-B14F-4D97-AF65-F5344CB8AC3E}">
        <p14:creationId xmlns:p14="http://schemas.microsoft.com/office/powerpoint/2010/main" val="84264366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ea typeface="ヒラギノ角ゴ ProN W3" charset="0"/>
              </a:defRPr>
            </a:lvl1pPr>
          </a:lstStyle>
          <a:p>
            <a:pPr>
              <a:defRPr/>
            </a:pPr>
            <a:endParaRPr lang="en-US" dirty="0"/>
          </a:p>
        </p:txBody>
      </p:sp>
      <p:sp>
        <p:nvSpPr>
          <p:cNvPr id="4" name="Footer Placeholder 4"/>
          <p:cNvSpPr>
            <a:spLocks noGrp="1"/>
          </p:cNvSpPr>
          <p:nvPr>
            <p:ph type="ftr" sz="quarter" idx="11"/>
          </p:nvPr>
        </p:nvSpPr>
        <p:spPr/>
        <p:txBody>
          <a:bodyPr/>
          <a:lstStyle>
            <a:lvl1pPr>
              <a:defRPr>
                <a:ea typeface="ヒラギノ角ゴ ProN W3" charset="0"/>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fld id="{2F2D6F92-13A2-45B7-A522-A0410AF795D6}" type="slidenum">
              <a:rPr lang="en-US" altLang="en-US"/>
              <a:pPr/>
              <a:t>‹#›</a:t>
            </a:fld>
            <a:endParaRPr lang="en-US" altLang="en-US" dirty="0"/>
          </a:p>
        </p:txBody>
      </p:sp>
    </p:spTree>
    <p:extLst>
      <p:ext uri="{BB962C8B-B14F-4D97-AF65-F5344CB8AC3E}">
        <p14:creationId xmlns:p14="http://schemas.microsoft.com/office/powerpoint/2010/main" val="345378278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ea typeface="ヒラギノ角ゴ ProN W3" charset="0"/>
              </a:defRPr>
            </a:lvl1pPr>
          </a:lstStyle>
          <a:p>
            <a:pPr>
              <a:defRPr/>
            </a:pPr>
            <a:endParaRPr lang="en-US" dirty="0"/>
          </a:p>
        </p:txBody>
      </p:sp>
      <p:sp>
        <p:nvSpPr>
          <p:cNvPr id="3" name="Footer Placeholder 4"/>
          <p:cNvSpPr>
            <a:spLocks noGrp="1"/>
          </p:cNvSpPr>
          <p:nvPr>
            <p:ph type="ftr" sz="quarter" idx="11"/>
          </p:nvPr>
        </p:nvSpPr>
        <p:spPr/>
        <p:txBody>
          <a:bodyPr/>
          <a:lstStyle>
            <a:lvl1pPr>
              <a:defRPr>
                <a:ea typeface="ヒラギノ角ゴ ProN W3" charset="0"/>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fld id="{6C369AF6-5806-4B7A-B875-00C58886AF16}" type="slidenum">
              <a:rPr lang="en-US" altLang="en-US"/>
              <a:pPr/>
              <a:t>‹#›</a:t>
            </a:fld>
            <a:endParaRPr lang="en-US" altLang="en-US" dirty="0"/>
          </a:p>
        </p:txBody>
      </p:sp>
    </p:spTree>
    <p:extLst>
      <p:ext uri="{BB962C8B-B14F-4D97-AF65-F5344CB8AC3E}">
        <p14:creationId xmlns:p14="http://schemas.microsoft.com/office/powerpoint/2010/main" val="266902314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1969" b="1"/>
            </a:lvl1pPr>
          </a:lstStyle>
          <a:p>
            <a:r>
              <a:rPr lang="en-US" smtClean="0"/>
              <a:t>Click to edit Master title style</a:t>
            </a:r>
            <a:endParaRPr lang="en-US"/>
          </a:p>
        </p:txBody>
      </p:sp>
      <p:sp>
        <p:nvSpPr>
          <p:cNvPr id="3" name="Content Placeholder 2"/>
          <p:cNvSpPr>
            <a:spLocks noGrp="1"/>
          </p:cNvSpPr>
          <p:nvPr>
            <p:ph idx="1"/>
          </p:nvPr>
        </p:nvSpPr>
        <p:spPr>
          <a:xfrm>
            <a:off x="3575050" y="273057"/>
            <a:ext cx="5111750" cy="5853113"/>
          </a:xfrm>
        </p:spPr>
        <p:txBody>
          <a:bodyPr/>
          <a:lstStyle>
            <a:lvl1pPr>
              <a:defRPr sz="3234"/>
            </a:lvl1pPr>
            <a:lvl2pPr>
              <a:defRPr sz="2812"/>
            </a:lvl2pPr>
            <a:lvl3pPr>
              <a:defRPr sz="2391"/>
            </a:lvl3pPr>
            <a:lvl4pPr>
              <a:defRPr sz="1969"/>
            </a:lvl4pPr>
            <a:lvl5pPr>
              <a:defRPr sz="1969"/>
            </a:lvl5pPr>
            <a:lvl6pPr>
              <a:defRPr sz="1969"/>
            </a:lvl6pPr>
            <a:lvl7pPr>
              <a:defRPr sz="1969"/>
            </a:lvl7pPr>
            <a:lvl8pPr>
              <a:defRPr sz="1969"/>
            </a:lvl8pPr>
            <a:lvl9pPr>
              <a:defRPr sz="1969"/>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2" y="1435101"/>
            <a:ext cx="3008313" cy="4691063"/>
          </a:xfrm>
        </p:spPr>
        <p:txBody>
          <a:bodyPr/>
          <a:lstStyle>
            <a:lvl1pPr marL="0" indent="0">
              <a:buNone/>
              <a:defRPr sz="1406"/>
            </a:lvl1pPr>
            <a:lvl2pPr marL="457035" indent="0">
              <a:buNone/>
              <a:defRPr sz="1195"/>
            </a:lvl2pPr>
            <a:lvl3pPr marL="914071" indent="0">
              <a:buNone/>
              <a:defRPr sz="984"/>
            </a:lvl3pPr>
            <a:lvl4pPr marL="1371110" indent="0">
              <a:buNone/>
              <a:defRPr sz="914"/>
            </a:lvl4pPr>
            <a:lvl5pPr marL="1828146" indent="0">
              <a:buNone/>
              <a:defRPr sz="914"/>
            </a:lvl5pPr>
            <a:lvl6pPr marL="2285181" indent="0">
              <a:buNone/>
              <a:defRPr sz="914"/>
            </a:lvl6pPr>
            <a:lvl7pPr marL="2742219" indent="0">
              <a:buNone/>
              <a:defRPr sz="914"/>
            </a:lvl7pPr>
            <a:lvl8pPr marL="3199252" indent="0">
              <a:buNone/>
              <a:defRPr sz="914"/>
            </a:lvl8pPr>
            <a:lvl9pPr marL="3656291" indent="0">
              <a:buNone/>
              <a:defRPr sz="914"/>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ea typeface="ヒラギノ角ゴ ProN W3" charset="0"/>
              </a:defRPr>
            </a:lvl1pPr>
          </a:lstStyle>
          <a:p>
            <a:pPr>
              <a:defRPr/>
            </a:pPr>
            <a:endParaRPr lang="en-US" dirty="0"/>
          </a:p>
        </p:txBody>
      </p:sp>
      <p:sp>
        <p:nvSpPr>
          <p:cNvPr id="6" name="Footer Placeholder 4"/>
          <p:cNvSpPr>
            <a:spLocks noGrp="1"/>
          </p:cNvSpPr>
          <p:nvPr>
            <p:ph type="ftr" sz="quarter" idx="11"/>
          </p:nvPr>
        </p:nvSpPr>
        <p:spPr/>
        <p:txBody>
          <a:bodyPr/>
          <a:lstStyle>
            <a:lvl1pPr>
              <a:defRPr>
                <a:ea typeface="ヒラギノ角ゴ ProN W3" charset="0"/>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fld id="{4F09A256-1511-4166-9E31-A848E8273DC4}" type="slidenum">
              <a:rPr lang="en-US" altLang="en-US"/>
              <a:pPr/>
              <a:t>‹#›</a:t>
            </a:fld>
            <a:endParaRPr lang="en-US" altLang="en-US" dirty="0"/>
          </a:p>
        </p:txBody>
      </p:sp>
    </p:spTree>
    <p:extLst>
      <p:ext uri="{BB962C8B-B14F-4D97-AF65-F5344CB8AC3E}">
        <p14:creationId xmlns:p14="http://schemas.microsoft.com/office/powerpoint/2010/main" val="116479777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1969"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34"/>
            </a:lvl1pPr>
            <a:lvl2pPr marL="457035" indent="0">
              <a:buNone/>
              <a:defRPr sz="2812"/>
            </a:lvl2pPr>
            <a:lvl3pPr marL="914071" indent="0">
              <a:buNone/>
              <a:defRPr sz="2391"/>
            </a:lvl3pPr>
            <a:lvl4pPr marL="1371110" indent="0">
              <a:buNone/>
              <a:defRPr sz="1969"/>
            </a:lvl4pPr>
            <a:lvl5pPr marL="1828146" indent="0">
              <a:buNone/>
              <a:defRPr sz="1969"/>
            </a:lvl5pPr>
            <a:lvl6pPr marL="2285181" indent="0">
              <a:buNone/>
              <a:defRPr sz="1969"/>
            </a:lvl6pPr>
            <a:lvl7pPr marL="2742219" indent="0">
              <a:buNone/>
              <a:defRPr sz="1969"/>
            </a:lvl7pPr>
            <a:lvl8pPr marL="3199252" indent="0">
              <a:buNone/>
              <a:defRPr sz="1969"/>
            </a:lvl8pPr>
            <a:lvl9pPr marL="3656291" indent="0">
              <a:buNone/>
              <a:defRPr sz="1969"/>
            </a:lvl9pPr>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6"/>
            </a:lvl1pPr>
            <a:lvl2pPr marL="457035" indent="0">
              <a:buNone/>
              <a:defRPr sz="1195"/>
            </a:lvl2pPr>
            <a:lvl3pPr marL="914071" indent="0">
              <a:buNone/>
              <a:defRPr sz="984"/>
            </a:lvl3pPr>
            <a:lvl4pPr marL="1371110" indent="0">
              <a:buNone/>
              <a:defRPr sz="914"/>
            </a:lvl4pPr>
            <a:lvl5pPr marL="1828146" indent="0">
              <a:buNone/>
              <a:defRPr sz="914"/>
            </a:lvl5pPr>
            <a:lvl6pPr marL="2285181" indent="0">
              <a:buNone/>
              <a:defRPr sz="914"/>
            </a:lvl6pPr>
            <a:lvl7pPr marL="2742219" indent="0">
              <a:buNone/>
              <a:defRPr sz="914"/>
            </a:lvl7pPr>
            <a:lvl8pPr marL="3199252" indent="0">
              <a:buNone/>
              <a:defRPr sz="914"/>
            </a:lvl8pPr>
            <a:lvl9pPr marL="3656291" indent="0">
              <a:buNone/>
              <a:defRPr sz="914"/>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ea typeface="ヒラギノ角ゴ ProN W3" charset="0"/>
              </a:defRPr>
            </a:lvl1pPr>
          </a:lstStyle>
          <a:p>
            <a:pPr>
              <a:defRPr/>
            </a:pPr>
            <a:endParaRPr lang="en-US" dirty="0"/>
          </a:p>
        </p:txBody>
      </p:sp>
      <p:sp>
        <p:nvSpPr>
          <p:cNvPr id="6" name="Footer Placeholder 4"/>
          <p:cNvSpPr>
            <a:spLocks noGrp="1"/>
          </p:cNvSpPr>
          <p:nvPr>
            <p:ph type="ftr" sz="quarter" idx="11"/>
          </p:nvPr>
        </p:nvSpPr>
        <p:spPr/>
        <p:txBody>
          <a:bodyPr/>
          <a:lstStyle>
            <a:lvl1pPr>
              <a:defRPr>
                <a:ea typeface="ヒラギノ角ゴ ProN W3" charset="0"/>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fld id="{C6339D8F-A2C3-45B3-AA6E-D48E0B9C8DA3}" type="slidenum">
              <a:rPr lang="en-US" altLang="en-US"/>
              <a:pPr/>
              <a:t>‹#›</a:t>
            </a:fld>
            <a:endParaRPr lang="en-US" altLang="en-US" dirty="0"/>
          </a:p>
        </p:txBody>
      </p:sp>
    </p:spTree>
    <p:extLst>
      <p:ext uri="{BB962C8B-B14F-4D97-AF65-F5344CB8AC3E}">
        <p14:creationId xmlns:p14="http://schemas.microsoft.com/office/powerpoint/2010/main" val="11607642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ea typeface="ヒラギノ角ゴ ProN W3" charset="0"/>
              </a:defRPr>
            </a:lvl1pPr>
          </a:lstStyle>
          <a:p>
            <a:pPr>
              <a:defRPr/>
            </a:pPr>
            <a:endParaRPr lang="en-US" dirty="0"/>
          </a:p>
        </p:txBody>
      </p:sp>
      <p:sp>
        <p:nvSpPr>
          <p:cNvPr id="5" name="Footer Placeholder 4"/>
          <p:cNvSpPr>
            <a:spLocks noGrp="1"/>
          </p:cNvSpPr>
          <p:nvPr>
            <p:ph type="ftr" sz="quarter" idx="11"/>
          </p:nvPr>
        </p:nvSpPr>
        <p:spPr/>
        <p:txBody>
          <a:bodyPr/>
          <a:lstStyle>
            <a:lvl1pPr>
              <a:defRPr>
                <a:ea typeface="ヒラギノ角ゴ ProN W3" charset="0"/>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fld id="{3A97A6BB-E65C-4279-A475-2017B7A22E74}" type="slidenum">
              <a:rPr lang="en-US" altLang="en-US"/>
              <a:pPr/>
              <a:t>‹#›</a:t>
            </a:fld>
            <a:endParaRPr lang="en-US" altLang="en-US" dirty="0"/>
          </a:p>
        </p:txBody>
      </p:sp>
    </p:spTree>
    <p:extLst>
      <p:ext uri="{BB962C8B-B14F-4D97-AF65-F5344CB8AC3E}">
        <p14:creationId xmlns:p14="http://schemas.microsoft.com/office/powerpoint/2010/main" val="118279856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5"/>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5"/>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ea typeface="ヒラギノ角ゴ ProN W3" charset="0"/>
              </a:defRPr>
            </a:lvl1pPr>
          </a:lstStyle>
          <a:p>
            <a:pPr>
              <a:defRPr/>
            </a:pPr>
            <a:endParaRPr lang="en-US" dirty="0"/>
          </a:p>
        </p:txBody>
      </p:sp>
      <p:sp>
        <p:nvSpPr>
          <p:cNvPr id="5" name="Footer Placeholder 4"/>
          <p:cNvSpPr>
            <a:spLocks noGrp="1"/>
          </p:cNvSpPr>
          <p:nvPr>
            <p:ph type="ftr" sz="quarter" idx="11"/>
          </p:nvPr>
        </p:nvSpPr>
        <p:spPr/>
        <p:txBody>
          <a:bodyPr/>
          <a:lstStyle>
            <a:lvl1pPr>
              <a:defRPr>
                <a:ea typeface="ヒラギノ角ゴ ProN W3" charset="0"/>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fld id="{A0A3E502-406C-44FA-837C-8C41C5507D7F}" type="slidenum">
              <a:rPr lang="en-US" altLang="en-US"/>
              <a:pPr/>
              <a:t>‹#›</a:t>
            </a:fld>
            <a:endParaRPr lang="en-US" altLang="en-US" dirty="0"/>
          </a:p>
        </p:txBody>
      </p:sp>
    </p:spTree>
    <p:extLst>
      <p:ext uri="{BB962C8B-B14F-4D97-AF65-F5344CB8AC3E}">
        <p14:creationId xmlns:p14="http://schemas.microsoft.com/office/powerpoint/2010/main" val="78838744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85800" y="1981200"/>
            <a:ext cx="7772400" cy="4114800"/>
          </a:xfrm>
        </p:spPr>
        <p:txBody>
          <a:bodyPr rtlCol="0">
            <a:normAutofit/>
          </a:bodyPr>
          <a:lstStyle/>
          <a:p>
            <a:pPr lvl="0"/>
            <a:endParaRPr lang="en-US" noProof="0" dirty="0" smtClean="0"/>
          </a:p>
        </p:txBody>
      </p:sp>
    </p:spTree>
    <p:extLst>
      <p:ext uri="{BB962C8B-B14F-4D97-AF65-F5344CB8AC3E}">
        <p14:creationId xmlns:p14="http://schemas.microsoft.com/office/powerpoint/2010/main" val="2840647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lgn="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accent1">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200" y="76200"/>
            <a:ext cx="3759804" cy="1447800"/>
          </a:xfrm>
          <a:prstGeom prst="rect">
            <a:avLst/>
          </a:prstGeom>
        </p:spPr>
      </p:pic>
    </p:spTree>
    <p:extLst>
      <p:ext uri="{BB962C8B-B14F-4D97-AF65-F5344CB8AC3E}">
        <p14:creationId xmlns:p14="http://schemas.microsoft.com/office/powerpoint/2010/main" val="3114935055"/>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a:xfrm>
            <a:off x="8531788" y="5648960"/>
            <a:ext cx="548640" cy="396240"/>
          </a:xfrm>
          <a:prstGeom prst="bracketPair">
            <a:avLst>
              <a:gd name="adj" fmla="val 17949"/>
            </a:avLst>
          </a:prstGeom>
        </p:spPr>
        <p:txBody>
          <a:bodyPr/>
          <a:lstStyle/>
          <a:p>
            <a:fld id="{B7356E9F-16CF-40AB-B3AE-B6F79A2402C7}" type="slidenum">
              <a:rPr lang="en-US" smtClean="0">
                <a:solidFill>
                  <a:prstClr val="black"/>
                </a:solidFill>
              </a:rPr>
              <a:pPr/>
              <a:t>‹#›</a:t>
            </a:fld>
            <a:endParaRPr lang="en-US" dirty="0">
              <a:solidFill>
                <a:prstClr val="black"/>
              </a:solidFill>
            </a:endParaRP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781800" y="6140264"/>
            <a:ext cx="1594445" cy="717736"/>
          </a:xfrm>
          <a:prstGeom prst="rect">
            <a:avLst/>
          </a:prstGeom>
        </p:spPr>
      </p:pic>
      <p:sp>
        <p:nvSpPr>
          <p:cNvPr id="8" name="TextBox 7"/>
          <p:cNvSpPr txBox="1"/>
          <p:nvPr userDrawn="1"/>
        </p:nvSpPr>
        <p:spPr>
          <a:xfrm>
            <a:off x="0" y="6581001"/>
            <a:ext cx="5867400" cy="276999"/>
          </a:xfrm>
          <a:prstGeom prst="rect">
            <a:avLst/>
          </a:prstGeom>
          <a:noFill/>
        </p:spPr>
        <p:txBody>
          <a:bodyPr wrap="square" rtlCol="0">
            <a:spAutoFit/>
          </a:bodyPr>
          <a:lstStyle/>
          <a:p>
            <a:pPr defTabSz="914400"/>
            <a:r>
              <a:rPr lang="en-US" sz="1200" dirty="0" smtClean="0">
                <a:solidFill>
                  <a:srgbClr val="93A299">
                    <a:lumMod val="50000"/>
                  </a:srgbClr>
                </a:solidFill>
              </a:rPr>
              <a:t>© 2015 MN Community Measurement. All Rights Reserved.</a:t>
            </a:r>
            <a:endParaRPr lang="en-US" sz="1200" dirty="0">
              <a:solidFill>
                <a:srgbClr val="93A299">
                  <a:lumMod val="50000"/>
                </a:srgbClr>
              </a:solidFill>
            </a:endParaRPr>
          </a:p>
        </p:txBody>
      </p:sp>
    </p:spTree>
    <p:extLst>
      <p:ext uri="{BB962C8B-B14F-4D97-AF65-F5344CB8AC3E}">
        <p14:creationId xmlns:p14="http://schemas.microsoft.com/office/powerpoint/2010/main" val="2117779028"/>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Slide Number Placeholder 6"/>
          <p:cNvSpPr>
            <a:spLocks noGrp="1"/>
          </p:cNvSpPr>
          <p:nvPr>
            <p:ph type="sldNum" sz="quarter" idx="12"/>
          </p:nvPr>
        </p:nvSpPr>
        <p:spPr>
          <a:xfrm>
            <a:off x="8531788" y="5648960"/>
            <a:ext cx="548640" cy="396240"/>
          </a:xfrm>
          <a:prstGeom prst="bracketPair">
            <a:avLst>
              <a:gd name="adj" fmla="val 17949"/>
            </a:avLst>
          </a:prstGeom>
        </p:spPr>
        <p:txBody>
          <a:bodyPr/>
          <a:lstStyle/>
          <a:p>
            <a:fld id="{B7356E9F-16CF-40AB-B3AE-B6F79A2402C7}" type="slidenum">
              <a:rPr lang="en-US" smtClean="0">
                <a:solidFill>
                  <a:prstClr val="black"/>
                </a:solidFill>
              </a:rPr>
              <a:pPr/>
              <a:t>‹#›</a:t>
            </a:fld>
            <a:endParaRPr lang="en-US" dirty="0">
              <a:solidFill>
                <a:prstClr val="black"/>
              </a:solidFill>
            </a:endParaRP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781800" y="6140264"/>
            <a:ext cx="1594445" cy="717736"/>
          </a:xfrm>
          <a:prstGeom prst="rect">
            <a:avLst/>
          </a:prstGeom>
        </p:spPr>
      </p:pic>
      <p:sp>
        <p:nvSpPr>
          <p:cNvPr id="10" name="TextBox 9"/>
          <p:cNvSpPr txBox="1"/>
          <p:nvPr userDrawn="1"/>
        </p:nvSpPr>
        <p:spPr>
          <a:xfrm>
            <a:off x="0" y="6581001"/>
            <a:ext cx="5867400" cy="276999"/>
          </a:xfrm>
          <a:prstGeom prst="rect">
            <a:avLst/>
          </a:prstGeom>
          <a:noFill/>
        </p:spPr>
        <p:txBody>
          <a:bodyPr wrap="square" rtlCol="0">
            <a:spAutoFit/>
          </a:bodyPr>
          <a:lstStyle/>
          <a:p>
            <a:pPr defTabSz="914400"/>
            <a:r>
              <a:rPr lang="en-US" sz="1200" dirty="0" smtClean="0">
                <a:solidFill>
                  <a:srgbClr val="93A299">
                    <a:lumMod val="50000"/>
                  </a:srgbClr>
                </a:solidFill>
              </a:rPr>
              <a:t>© 2015 MN Community Measurement. All Rights Reserved.</a:t>
            </a:r>
            <a:endParaRPr lang="en-US" sz="1200" dirty="0">
              <a:solidFill>
                <a:srgbClr val="93A299">
                  <a:lumMod val="50000"/>
                </a:srgbClr>
              </a:solidFill>
            </a:endParaRPr>
          </a:p>
        </p:txBody>
      </p:sp>
    </p:spTree>
    <p:extLst>
      <p:ext uri="{BB962C8B-B14F-4D97-AF65-F5344CB8AC3E}">
        <p14:creationId xmlns:p14="http://schemas.microsoft.com/office/powerpoint/2010/main" val="1916341997"/>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accent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accent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a:xfrm>
            <a:off x="8531788" y="5648960"/>
            <a:ext cx="548640" cy="396240"/>
          </a:xfrm>
          <a:prstGeom prst="bracketPair">
            <a:avLst>
              <a:gd name="adj" fmla="val 17949"/>
            </a:avLst>
          </a:prstGeom>
        </p:spPr>
        <p:txBody>
          <a:bodyPr/>
          <a:lstStyle/>
          <a:p>
            <a:fld id="{B7356E9F-16CF-40AB-B3AE-B6F79A2402C7}" type="slidenum">
              <a:rPr lang="en-US" smtClean="0">
                <a:solidFill>
                  <a:prstClr val="black"/>
                </a:solidFill>
              </a:rPr>
              <a:pPr/>
              <a:t>‹#›</a:t>
            </a:fld>
            <a:endParaRPr lang="en-US" dirty="0">
              <a:solidFill>
                <a:prstClr val="black"/>
              </a:solidFill>
            </a:endParaRP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781800" y="6140264"/>
            <a:ext cx="1594445" cy="717736"/>
          </a:xfrm>
          <a:prstGeom prst="rect">
            <a:avLst/>
          </a:prstGeom>
        </p:spPr>
      </p:pic>
      <p:sp>
        <p:nvSpPr>
          <p:cNvPr id="12" name="TextBox 11"/>
          <p:cNvSpPr txBox="1"/>
          <p:nvPr userDrawn="1"/>
        </p:nvSpPr>
        <p:spPr>
          <a:xfrm>
            <a:off x="0" y="6581001"/>
            <a:ext cx="5867400" cy="276999"/>
          </a:xfrm>
          <a:prstGeom prst="rect">
            <a:avLst/>
          </a:prstGeom>
          <a:noFill/>
        </p:spPr>
        <p:txBody>
          <a:bodyPr wrap="square" rtlCol="0">
            <a:spAutoFit/>
          </a:bodyPr>
          <a:lstStyle/>
          <a:p>
            <a:pPr defTabSz="914400"/>
            <a:r>
              <a:rPr lang="en-US" sz="1200" dirty="0" smtClean="0">
                <a:solidFill>
                  <a:srgbClr val="93A299">
                    <a:lumMod val="50000"/>
                  </a:srgbClr>
                </a:solidFill>
              </a:rPr>
              <a:t>© 2015 MN Community Measurement. All Rights Reserved.</a:t>
            </a:r>
            <a:endParaRPr lang="en-US" sz="1200" dirty="0">
              <a:solidFill>
                <a:srgbClr val="93A299">
                  <a:lumMod val="50000"/>
                </a:srgbClr>
              </a:solidFill>
            </a:endParaRPr>
          </a:p>
        </p:txBody>
      </p:sp>
    </p:spTree>
    <p:extLst>
      <p:ext uri="{BB962C8B-B14F-4D97-AF65-F5344CB8AC3E}">
        <p14:creationId xmlns:p14="http://schemas.microsoft.com/office/powerpoint/2010/main" val="3622939311"/>
      </p:ext>
    </p:extLst>
  </p:cSld>
  <p:clrMapOvr>
    <a:masterClrMapping/>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5" name="Slide Number Placeholder 4"/>
          <p:cNvSpPr>
            <a:spLocks noGrp="1"/>
          </p:cNvSpPr>
          <p:nvPr>
            <p:ph type="sldNum" sz="quarter" idx="12"/>
          </p:nvPr>
        </p:nvSpPr>
        <p:spPr>
          <a:xfrm>
            <a:off x="8531788" y="5648960"/>
            <a:ext cx="548640" cy="396240"/>
          </a:xfrm>
          <a:prstGeom prst="bracketPair">
            <a:avLst>
              <a:gd name="adj" fmla="val 17949"/>
            </a:avLst>
          </a:prstGeom>
        </p:spPr>
        <p:txBody>
          <a:bodyPr/>
          <a:lstStyle/>
          <a:p>
            <a:fld id="{B7356E9F-16CF-40AB-B3AE-B6F79A2402C7}" type="slidenum">
              <a:rPr lang="en-US" smtClean="0">
                <a:solidFill>
                  <a:prstClr val="black"/>
                </a:solidFill>
              </a:rPr>
              <a:pPr/>
              <a:t>‹#›</a:t>
            </a:fld>
            <a:endParaRPr lang="en-US" dirty="0">
              <a:solidFill>
                <a:prstClr val="black"/>
              </a:solidFill>
            </a:endParaRPr>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781800" y="6140264"/>
            <a:ext cx="1594445" cy="717736"/>
          </a:xfrm>
          <a:prstGeom prst="rect">
            <a:avLst/>
          </a:prstGeom>
        </p:spPr>
      </p:pic>
      <p:sp>
        <p:nvSpPr>
          <p:cNvPr id="8" name="TextBox 7"/>
          <p:cNvSpPr txBox="1"/>
          <p:nvPr userDrawn="1"/>
        </p:nvSpPr>
        <p:spPr>
          <a:xfrm>
            <a:off x="0" y="6581001"/>
            <a:ext cx="5867400" cy="276999"/>
          </a:xfrm>
          <a:prstGeom prst="rect">
            <a:avLst/>
          </a:prstGeom>
          <a:noFill/>
        </p:spPr>
        <p:txBody>
          <a:bodyPr wrap="square" rtlCol="0">
            <a:spAutoFit/>
          </a:bodyPr>
          <a:lstStyle/>
          <a:p>
            <a:pPr defTabSz="914400"/>
            <a:r>
              <a:rPr lang="en-US" sz="1200" dirty="0" smtClean="0">
                <a:solidFill>
                  <a:srgbClr val="93A299">
                    <a:lumMod val="50000"/>
                  </a:srgbClr>
                </a:solidFill>
              </a:rPr>
              <a:t>© 2015 MN Community Measurement. All Rights Reserved.</a:t>
            </a:r>
            <a:endParaRPr lang="en-US" sz="1200" dirty="0">
              <a:solidFill>
                <a:srgbClr val="93A299">
                  <a:lumMod val="50000"/>
                </a:srgbClr>
              </a:solidFill>
            </a:endParaRPr>
          </a:p>
        </p:txBody>
      </p:sp>
    </p:spTree>
    <p:extLst>
      <p:ext uri="{BB962C8B-B14F-4D97-AF65-F5344CB8AC3E}">
        <p14:creationId xmlns:p14="http://schemas.microsoft.com/office/powerpoint/2010/main" val="4089135706"/>
      </p:ext>
    </p:extLst>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rot="16200000">
            <a:off x="7551351" y="1645920"/>
            <a:ext cx="2438399" cy="365760"/>
          </a:xfrm>
          <a:prstGeom prst="rect">
            <a:avLst/>
          </a:prstGeom>
        </p:spPr>
        <p:txBody>
          <a:bodyPr/>
          <a:lstStyle/>
          <a:p>
            <a:pPr defTabSz="914400"/>
            <a:endParaRPr lang="en-US" dirty="0">
              <a:solidFill>
                <a:prstClr val="black"/>
              </a:solidFill>
            </a:endParaRPr>
          </a:p>
        </p:txBody>
      </p:sp>
      <p:sp>
        <p:nvSpPr>
          <p:cNvPr id="3" name="Footer Placeholder 2"/>
          <p:cNvSpPr>
            <a:spLocks noGrp="1"/>
          </p:cNvSpPr>
          <p:nvPr>
            <p:ph type="ftr" sz="quarter" idx="11"/>
          </p:nvPr>
        </p:nvSpPr>
        <p:spPr>
          <a:xfrm rot="16200000">
            <a:off x="7586910" y="4048760"/>
            <a:ext cx="2367281" cy="365760"/>
          </a:xfrm>
          <a:prstGeom prst="rect">
            <a:avLst/>
          </a:prstGeom>
        </p:spPr>
        <p:txBody>
          <a:bodyPr/>
          <a:lstStyle/>
          <a:p>
            <a:pPr defTabSz="914400"/>
            <a:endParaRPr lang="en-US" dirty="0">
              <a:solidFill>
                <a:prstClr val="black"/>
              </a:solidFill>
            </a:endParaRPr>
          </a:p>
        </p:txBody>
      </p:sp>
      <p:sp>
        <p:nvSpPr>
          <p:cNvPr id="4" name="Slide Number Placeholder 3"/>
          <p:cNvSpPr>
            <a:spLocks noGrp="1"/>
          </p:cNvSpPr>
          <p:nvPr>
            <p:ph type="sldNum" sz="quarter" idx="12"/>
          </p:nvPr>
        </p:nvSpPr>
        <p:spPr>
          <a:xfrm>
            <a:off x="8531788" y="5648960"/>
            <a:ext cx="548640" cy="396240"/>
          </a:xfrm>
          <a:prstGeom prst="bracketPair">
            <a:avLst>
              <a:gd name="adj" fmla="val 17949"/>
            </a:avLst>
          </a:prstGeom>
        </p:spPr>
        <p:txBody>
          <a:bodyPr/>
          <a:lstStyle/>
          <a:p>
            <a:fld id="{B7356E9F-16CF-40AB-B3AE-B6F79A2402C7}" type="slidenum">
              <a:rPr lang="en-US" smtClean="0">
                <a:solidFill>
                  <a:prstClr val="black"/>
                </a:solidFill>
              </a:rPr>
              <a:pPr/>
              <a:t>‹#›</a:t>
            </a:fld>
            <a:endParaRPr lang="en-US" dirty="0">
              <a:solidFill>
                <a:prstClr val="black"/>
              </a:solidFill>
            </a:endParaRPr>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781800" y="6140264"/>
            <a:ext cx="1594445" cy="717736"/>
          </a:xfrm>
          <a:prstGeom prst="rect">
            <a:avLst/>
          </a:prstGeom>
        </p:spPr>
      </p:pic>
      <p:sp>
        <p:nvSpPr>
          <p:cNvPr id="6" name="TextBox 5"/>
          <p:cNvSpPr txBox="1"/>
          <p:nvPr userDrawn="1"/>
        </p:nvSpPr>
        <p:spPr>
          <a:xfrm>
            <a:off x="0" y="6581001"/>
            <a:ext cx="5867400" cy="276999"/>
          </a:xfrm>
          <a:prstGeom prst="rect">
            <a:avLst/>
          </a:prstGeom>
          <a:noFill/>
        </p:spPr>
        <p:txBody>
          <a:bodyPr wrap="square" rtlCol="0">
            <a:spAutoFit/>
          </a:bodyPr>
          <a:lstStyle/>
          <a:p>
            <a:pPr defTabSz="914400"/>
            <a:r>
              <a:rPr lang="en-US" sz="1200" dirty="0" smtClean="0">
                <a:solidFill>
                  <a:prstClr val="black"/>
                </a:solidFill>
              </a:rPr>
              <a:t>© 2015 MN Community Measurement. All Rights Reserved.</a:t>
            </a:r>
            <a:endParaRPr lang="en-US" sz="1200" dirty="0">
              <a:solidFill>
                <a:prstClr val="black"/>
              </a:solidFill>
            </a:endParaRPr>
          </a:p>
        </p:txBody>
      </p:sp>
    </p:spTree>
    <p:extLst>
      <p:ext uri="{BB962C8B-B14F-4D97-AF65-F5344CB8AC3E}">
        <p14:creationId xmlns:p14="http://schemas.microsoft.com/office/powerpoint/2010/main" val="1213462173"/>
      </p:ext>
    </p:extLst>
  </p:cSld>
  <p:clrMapOvr>
    <a:masterClrMapping/>
  </p:clrMapOvr>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a:xfrm>
            <a:off x="8531788" y="5648960"/>
            <a:ext cx="548640" cy="396240"/>
          </a:xfrm>
          <a:prstGeom prst="bracketPair">
            <a:avLst>
              <a:gd name="adj" fmla="val 17949"/>
            </a:avLst>
          </a:prstGeom>
        </p:spPr>
        <p:txBody>
          <a:bodyPr/>
          <a:lstStyle/>
          <a:p>
            <a:fld id="{B7356E9F-16CF-40AB-B3AE-B6F79A2402C7}" type="slidenum">
              <a:rPr lang="en-US" smtClean="0">
                <a:solidFill>
                  <a:prstClr val="black"/>
                </a:solidFill>
              </a:rPr>
              <a:pPr/>
              <a:t>‹#›</a:t>
            </a:fld>
            <a:endParaRPr lang="en-US" dirty="0">
              <a:solidFill>
                <a:prstClr val="black"/>
              </a:solidFill>
            </a:endParaRP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781800" y="6140264"/>
            <a:ext cx="1594445" cy="717736"/>
          </a:xfrm>
          <a:prstGeom prst="rect">
            <a:avLst/>
          </a:prstGeom>
        </p:spPr>
      </p:pic>
      <p:sp>
        <p:nvSpPr>
          <p:cNvPr id="9" name="TextBox 8"/>
          <p:cNvSpPr txBox="1"/>
          <p:nvPr userDrawn="1"/>
        </p:nvSpPr>
        <p:spPr>
          <a:xfrm>
            <a:off x="0" y="6581001"/>
            <a:ext cx="5867400" cy="276999"/>
          </a:xfrm>
          <a:prstGeom prst="rect">
            <a:avLst/>
          </a:prstGeom>
          <a:noFill/>
        </p:spPr>
        <p:txBody>
          <a:bodyPr wrap="square" rtlCol="0">
            <a:spAutoFit/>
          </a:bodyPr>
          <a:lstStyle/>
          <a:p>
            <a:pPr defTabSz="914400"/>
            <a:r>
              <a:rPr lang="en-US" sz="1200" dirty="0" smtClean="0">
                <a:solidFill>
                  <a:srgbClr val="93A299">
                    <a:lumMod val="50000"/>
                  </a:srgbClr>
                </a:solidFill>
              </a:rPr>
              <a:t>© 2015 MN Community Measurement. All Rights Reserved.</a:t>
            </a:r>
            <a:endParaRPr lang="en-US" sz="1200" dirty="0">
              <a:solidFill>
                <a:srgbClr val="93A299">
                  <a:lumMod val="50000"/>
                </a:srgbClr>
              </a:solidFill>
            </a:endParaRPr>
          </a:p>
        </p:txBody>
      </p:sp>
    </p:spTree>
    <p:extLst>
      <p:ext uri="{BB962C8B-B14F-4D97-AF65-F5344CB8AC3E}">
        <p14:creationId xmlns:p14="http://schemas.microsoft.com/office/powerpoint/2010/main" val="1887768592"/>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lvl1pPr algn="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a:xfrm>
            <a:off x="8531788" y="5648960"/>
            <a:ext cx="548640" cy="396240"/>
          </a:xfrm>
          <a:prstGeom prst="bracketPair">
            <a:avLst>
              <a:gd name="adj" fmla="val 17949"/>
            </a:avLst>
          </a:prstGeom>
        </p:spPr>
        <p:txBody>
          <a:bodyPr/>
          <a:lstStyle/>
          <a:p>
            <a:fld id="{B7356E9F-16CF-40AB-B3AE-B6F79A2402C7}" type="slidenum">
              <a:rPr lang="en-US" smtClean="0">
                <a:solidFill>
                  <a:prstClr val="black"/>
                </a:solidFill>
              </a:rPr>
              <a:pPr/>
              <a:t>‹#›</a:t>
            </a:fld>
            <a:endParaRPr lang="en-US" dirty="0">
              <a:solidFill>
                <a:prstClr val="black"/>
              </a:solidFill>
            </a:endParaRP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781800" y="6140264"/>
            <a:ext cx="1594445" cy="717736"/>
          </a:xfrm>
          <a:prstGeom prst="rect">
            <a:avLst/>
          </a:prstGeom>
        </p:spPr>
      </p:pic>
      <p:sp>
        <p:nvSpPr>
          <p:cNvPr id="9" name="TextBox 8"/>
          <p:cNvSpPr txBox="1"/>
          <p:nvPr userDrawn="1"/>
        </p:nvSpPr>
        <p:spPr>
          <a:xfrm>
            <a:off x="0" y="6581001"/>
            <a:ext cx="5867400" cy="276999"/>
          </a:xfrm>
          <a:prstGeom prst="rect">
            <a:avLst/>
          </a:prstGeom>
          <a:noFill/>
        </p:spPr>
        <p:txBody>
          <a:bodyPr wrap="square" rtlCol="0">
            <a:spAutoFit/>
          </a:bodyPr>
          <a:lstStyle/>
          <a:p>
            <a:pPr defTabSz="914400"/>
            <a:r>
              <a:rPr lang="en-US" sz="1200" dirty="0" smtClean="0">
                <a:solidFill>
                  <a:srgbClr val="93A299">
                    <a:lumMod val="50000"/>
                  </a:srgbClr>
                </a:solidFill>
              </a:rPr>
              <a:t>© 2015 MN Community Measurement. All Rights Reserved.</a:t>
            </a:r>
            <a:endParaRPr lang="en-US" sz="1200" dirty="0">
              <a:solidFill>
                <a:srgbClr val="93A299">
                  <a:lumMod val="50000"/>
                </a:srgbClr>
              </a:solidFill>
            </a:endParaRPr>
          </a:p>
        </p:txBody>
      </p:sp>
    </p:spTree>
    <p:extLst>
      <p:ext uri="{BB962C8B-B14F-4D97-AF65-F5344CB8AC3E}">
        <p14:creationId xmlns:p14="http://schemas.microsoft.com/office/powerpoint/2010/main" val="66883099"/>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1455065"/>
            <a:ext cx="7772400" cy="1095117"/>
          </a:xfrm>
          <a:prstGeom prst="rect">
            <a:avLst/>
          </a:prstGeom>
        </p:spPr>
        <p:txBody>
          <a:bodyPr/>
          <a:lstStyle>
            <a:lvl1pPr>
              <a:defRPr sz="3200" baseline="0">
                <a:solidFill>
                  <a:srgbClr val="006447"/>
                </a:solidFill>
                <a:latin typeface="Arial"/>
                <a:cs typeface="Aria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2676600"/>
            <a:ext cx="6400800" cy="1752600"/>
          </a:xfrm>
          <a:prstGeom prst="rect">
            <a:avLst/>
          </a:prstGeom>
        </p:spPr>
        <p:txBody>
          <a:bodyPr/>
          <a:lstStyle>
            <a:lvl1pPr marL="0" indent="0" algn="ctr">
              <a:buNone/>
              <a:defRPr sz="2800">
                <a:solidFill>
                  <a:schemeClr val="tx1">
                    <a:tint val="75000"/>
                  </a:schemeClr>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6" name="Slide Number Placeholder 5"/>
          <p:cNvSpPr>
            <a:spLocks noGrp="1"/>
          </p:cNvSpPr>
          <p:nvPr>
            <p:ph type="sldNum" sz="quarter" idx="12"/>
          </p:nvPr>
        </p:nvSpPr>
        <p:spPr>
          <a:xfrm>
            <a:off x="6553200" y="6477310"/>
            <a:ext cx="2133600" cy="365125"/>
          </a:xfrm>
          <a:prstGeom prst="rect">
            <a:avLst/>
          </a:prstGeom>
        </p:spPr>
        <p:txBody>
          <a:bodyPr/>
          <a:lstStyle>
            <a:lvl1pPr algn="r">
              <a:defRPr sz="1200">
                <a:solidFill>
                  <a:srgbClr val="000000"/>
                </a:solidFill>
                <a:latin typeface="Arial"/>
                <a:cs typeface="Arial"/>
              </a:defRPr>
            </a:lvl1pPr>
          </a:lstStyle>
          <a:p>
            <a:fld id="{06D24177-E1EE-C541-82F4-99ABDC75BB61}" type="slidenum">
              <a:rPr lang="en-US" smtClean="0"/>
              <a:pPr/>
              <a:t>‹#›</a:t>
            </a:fld>
            <a:endParaRPr lang="en-US" dirty="0"/>
          </a:p>
        </p:txBody>
      </p:sp>
      <p:sp>
        <p:nvSpPr>
          <p:cNvPr id="7" name="Date Placeholder 3"/>
          <p:cNvSpPr>
            <a:spLocks noGrp="1"/>
          </p:cNvSpPr>
          <p:nvPr>
            <p:ph type="dt" sz="half" idx="2"/>
          </p:nvPr>
        </p:nvSpPr>
        <p:spPr>
          <a:xfrm>
            <a:off x="4576294" y="6477310"/>
            <a:ext cx="2133600" cy="365125"/>
          </a:xfrm>
          <a:prstGeom prst="rect">
            <a:avLst/>
          </a:prstGeom>
        </p:spPr>
        <p:txBody>
          <a:bodyPr/>
          <a:lstStyle>
            <a:lvl1pPr>
              <a:defRPr sz="1200">
                <a:solidFill>
                  <a:srgbClr val="000000"/>
                </a:solidFill>
              </a:defRPr>
            </a:lvl1pPr>
          </a:lstStyle>
          <a:p>
            <a:endParaRPr lang="en-US" dirty="0"/>
          </a:p>
        </p:txBody>
      </p:sp>
    </p:spTree>
    <p:extLst>
      <p:ext uri="{BB962C8B-B14F-4D97-AF65-F5344CB8AC3E}">
        <p14:creationId xmlns:p14="http://schemas.microsoft.com/office/powerpoint/2010/main" val="196060311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solidFill>
                <a:prstClr val="black"/>
              </a:solidFill>
            </a:endParaRPr>
          </a:p>
        </p:txBody>
      </p:sp>
      <p:sp>
        <p:nvSpPr>
          <p:cNvPr id="6" name="Slide Number Placeholder 5"/>
          <p:cNvSpPr>
            <a:spLocks noGrp="1"/>
          </p:cNvSpPr>
          <p:nvPr>
            <p:ph type="sldNum" sz="quarter" idx="12"/>
          </p:nvPr>
        </p:nvSpPr>
        <p:spPr/>
        <p:txBody>
          <a:bodyPr/>
          <a:lstStyle/>
          <a:p>
            <a:fld id="{06D24177-E1EE-C541-82F4-99ABDC75BB61}" type="slidenum">
              <a:rPr lang="en-US" smtClean="0"/>
              <a:pPr/>
              <a:t>‹#›</a:t>
            </a:fld>
            <a:endParaRPr lang="en-US" dirty="0"/>
          </a:p>
        </p:txBody>
      </p:sp>
    </p:spTree>
    <p:extLst>
      <p:ext uri="{BB962C8B-B14F-4D97-AF65-F5344CB8AC3E}">
        <p14:creationId xmlns:p14="http://schemas.microsoft.com/office/powerpoint/2010/main" val="95536025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4" name="TextBox 3"/>
          <p:cNvSpPr txBox="1"/>
          <p:nvPr userDrawn="1"/>
        </p:nvSpPr>
        <p:spPr>
          <a:xfrm>
            <a:off x="3276600" y="4495800"/>
            <a:ext cx="5334000" cy="369888"/>
          </a:xfrm>
          <a:prstGeom prst="rect">
            <a:avLst/>
          </a:prstGeom>
          <a:noFill/>
        </p:spPr>
        <p:txBody>
          <a:bodyPr>
            <a:spAutoFit/>
          </a:bodyPr>
          <a:lstStyle/>
          <a:p>
            <a:pPr defTabSz="914400">
              <a:defRPr/>
            </a:pPr>
            <a:endParaRPr lang="en-US" dirty="0">
              <a:solidFill>
                <a:srgbClr val="FFFFFF"/>
              </a:solidFill>
            </a:endParaRPr>
          </a:p>
        </p:txBody>
      </p:sp>
      <p:sp>
        <p:nvSpPr>
          <p:cNvPr id="5" name="Rectangle 4"/>
          <p:cNvSpPr/>
          <p:nvPr userDrawn="1"/>
        </p:nvSpPr>
        <p:spPr>
          <a:xfrm>
            <a:off x="0" y="1600200"/>
            <a:ext cx="533400" cy="228600"/>
          </a:xfrm>
          <a:prstGeom prst="rect">
            <a:avLst/>
          </a:prstGeom>
          <a:solidFill>
            <a:srgbClr val="19377D"/>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6" name="Rectangle 5"/>
          <p:cNvSpPr/>
          <p:nvPr userDrawn="1"/>
        </p:nvSpPr>
        <p:spPr>
          <a:xfrm>
            <a:off x="590550" y="1600200"/>
            <a:ext cx="8553450" cy="228600"/>
          </a:xfrm>
          <a:prstGeom prst="rect">
            <a:avLst/>
          </a:prstGeom>
          <a:solidFill>
            <a:srgbClr val="EB910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EB910F"/>
              </a:solidFill>
            </a:endParaRPr>
          </a:p>
        </p:txBody>
      </p:sp>
      <p:pic>
        <p:nvPicPr>
          <p:cNvPr id="7" name="Picture 14" descr="MHQPlogo-large.jpg"/>
          <p:cNvPicPr>
            <a:picLocks noChangeAspect="1"/>
          </p:cNvPicPr>
          <p:nvPr userDrawn="1"/>
        </p:nvPicPr>
        <p:blipFill>
          <a:blip r:embed="rId2" cstate="print"/>
          <a:srcRect/>
          <a:stretch>
            <a:fillRect/>
          </a:stretch>
        </p:blipFill>
        <p:spPr bwMode="auto">
          <a:xfrm>
            <a:off x="304800" y="152400"/>
            <a:ext cx="2459038" cy="1258888"/>
          </a:xfrm>
          <a:prstGeom prst="rect">
            <a:avLst/>
          </a:prstGeom>
          <a:noFill/>
          <a:ln w="9525">
            <a:noFill/>
            <a:miter lim="800000"/>
            <a:headEnd/>
            <a:tailEnd/>
          </a:ln>
        </p:spPr>
      </p:pic>
      <p:sp>
        <p:nvSpPr>
          <p:cNvPr id="8" name="Title 7"/>
          <p:cNvSpPr>
            <a:spLocks noGrp="1"/>
          </p:cNvSpPr>
          <p:nvPr>
            <p:ph type="ctrTitle"/>
          </p:nvPr>
        </p:nvSpPr>
        <p:spPr>
          <a:xfrm>
            <a:off x="685800" y="2514600"/>
            <a:ext cx="7772400" cy="1600200"/>
          </a:xfrm>
        </p:spPr>
        <p:txBody>
          <a:bodyPr/>
          <a:lstStyle>
            <a:lvl1pPr algn="ctr">
              <a:defRPr sz="4000" b="1" cap="none" baseline="0">
                <a:solidFill>
                  <a:schemeClr val="bg2"/>
                </a:solidFill>
                <a:latin typeface="Calibri" pitchFamily="34" charset="0"/>
                <a:cs typeface="Calibri" pitchFamily="34" charset="0"/>
              </a:defRPr>
            </a:lvl1pPr>
          </a:lstStyle>
          <a:p>
            <a:r>
              <a:rPr lang="en-US" dirty="0" smtClean="0"/>
              <a:t>Click to edit Master title style</a:t>
            </a:r>
            <a:endParaRPr lang="en-US" dirty="0"/>
          </a:p>
        </p:txBody>
      </p:sp>
      <p:sp>
        <p:nvSpPr>
          <p:cNvPr id="18" name="Content Placeholder 17"/>
          <p:cNvSpPr>
            <a:spLocks noGrp="1"/>
          </p:cNvSpPr>
          <p:nvPr>
            <p:ph sz="quarter" idx="11"/>
          </p:nvPr>
        </p:nvSpPr>
        <p:spPr>
          <a:xfrm>
            <a:off x="2171700" y="5105400"/>
            <a:ext cx="4800600" cy="1066800"/>
          </a:xfrm>
        </p:spPr>
        <p:txBody>
          <a:bodyPr/>
          <a:lstStyle>
            <a:lvl1pPr algn="ctr">
              <a:buNone/>
              <a:defRPr sz="2000" baseline="0">
                <a:solidFill>
                  <a:schemeClr val="bg2"/>
                </a:solidFill>
                <a:latin typeface="Calibri" pitchFamily="34" charset="0"/>
                <a:cs typeface="Calibri" pitchFamily="34" charset="0"/>
              </a:defRPr>
            </a:lvl1pPr>
            <a:lvl2pPr>
              <a:defRPr>
                <a:latin typeface="Calibri" pitchFamily="34" charset="0"/>
                <a:cs typeface="Calibri" pitchFamily="34" charset="0"/>
              </a:defRPr>
            </a:lvl2pPr>
          </a:lstStyle>
          <a:p>
            <a:pPr lvl="0"/>
            <a:r>
              <a:rPr lang="en-US" dirty="0" smtClean="0"/>
              <a:t>Click to edit Master text styles</a:t>
            </a:r>
          </a:p>
          <a:p>
            <a:pPr lvl="1"/>
            <a:r>
              <a:rPr lang="en-US" dirty="0" smtClean="0"/>
              <a:t>Second level</a:t>
            </a:r>
          </a:p>
        </p:txBody>
      </p:sp>
    </p:spTree>
    <p:extLst>
      <p:ext uri="{BB962C8B-B14F-4D97-AF65-F5344CB8AC3E}">
        <p14:creationId xmlns:p14="http://schemas.microsoft.com/office/powerpoint/2010/main" val="1162708574"/>
      </p:ext>
    </p:extLst>
  </p:cSld>
  <p:clrMapOvr>
    <a:overrideClrMapping bg1="lt1" tx1="dk1" bg2="lt2" tx2="dk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lvl1pPr algn="ctr">
              <a:defRPr sz="3200" b="1">
                <a:solidFill>
                  <a:schemeClr val="bg2"/>
                </a:solidFill>
                <a:latin typeface="Calibri" pitchFamily="34" charset="0"/>
                <a:cs typeface="Calibri" pitchFamily="34" charset="0"/>
              </a:defRPr>
            </a:lvl1pPr>
          </a:lstStyle>
          <a:p>
            <a:r>
              <a:rPr lang="en-US" dirty="0" smtClean="0"/>
              <a:t>Click to edit Master title style</a:t>
            </a:r>
            <a:endParaRPr lang="en-US" dirty="0"/>
          </a:p>
        </p:txBody>
      </p:sp>
      <p:sp>
        <p:nvSpPr>
          <p:cNvPr id="8" name="Content Placeholder 7"/>
          <p:cNvSpPr>
            <a:spLocks noGrp="1"/>
          </p:cNvSpPr>
          <p:nvPr>
            <p:ph sz="quarter" idx="1"/>
          </p:nvPr>
        </p:nvSpPr>
        <p:spPr>
          <a:xfrm>
            <a:off x="612648" y="1600200"/>
            <a:ext cx="8153400" cy="4495800"/>
          </a:xfrm>
        </p:spPr>
        <p:txBody>
          <a:bodyPr/>
          <a:lstStyle>
            <a:lvl1pPr>
              <a:defRPr>
                <a:solidFill>
                  <a:schemeClr val="bg2"/>
                </a:solidFill>
                <a:latin typeface="Calibri" pitchFamily="34" charset="0"/>
                <a:cs typeface="Calibri" pitchFamily="34" charset="0"/>
              </a:defRPr>
            </a:lvl1pPr>
            <a:lvl2pPr>
              <a:defRPr>
                <a:solidFill>
                  <a:schemeClr val="bg2"/>
                </a:solidFill>
                <a:latin typeface="Calibri" pitchFamily="34" charset="0"/>
                <a:cs typeface="Calibri" pitchFamily="34" charset="0"/>
              </a:defRPr>
            </a:lvl2pPr>
            <a:lvl3pPr>
              <a:defRPr>
                <a:solidFill>
                  <a:schemeClr val="bg2"/>
                </a:solidFill>
                <a:latin typeface="Calibri" pitchFamily="34" charset="0"/>
                <a:cs typeface="Calibri" pitchFamily="34" charset="0"/>
              </a:defRPr>
            </a:lvl3pPr>
            <a:lvl4pPr>
              <a:defRPr>
                <a:solidFill>
                  <a:schemeClr val="bg2"/>
                </a:solidFill>
                <a:latin typeface="Calibri" pitchFamily="34" charset="0"/>
                <a:cs typeface="Calibri" pitchFamily="34" charset="0"/>
              </a:defRPr>
            </a:lvl4pPr>
            <a:lvl5pPr>
              <a:defRPr>
                <a:solidFill>
                  <a:schemeClr val="bg2"/>
                </a:solidFill>
                <a:latin typeface="Calibri" pitchFamily="34" charset="0"/>
                <a:cs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13"/>
          <p:cNvSpPr>
            <a:spLocks noGrp="1"/>
          </p:cNvSpPr>
          <p:nvPr>
            <p:ph type="dt" sz="half" idx="10"/>
          </p:nvPr>
        </p:nvSpPr>
        <p:spPr/>
        <p:txBody>
          <a:bodyPr/>
          <a:lstStyle>
            <a:lvl1pPr>
              <a:defRPr smtClean="0"/>
            </a:lvl1pPr>
          </a:lstStyle>
          <a:p>
            <a:pPr>
              <a:defRPr/>
            </a:pPr>
            <a:endParaRPr lang="en-US" dirty="0">
              <a:solidFill>
                <a:srgbClr val="FFFFFF"/>
              </a:solidFill>
            </a:endParaRPr>
          </a:p>
        </p:txBody>
      </p:sp>
      <p:sp>
        <p:nvSpPr>
          <p:cNvPr id="5" name="Footer Placeholder 2"/>
          <p:cNvSpPr>
            <a:spLocks noGrp="1"/>
          </p:cNvSpPr>
          <p:nvPr>
            <p:ph type="ftr" sz="quarter" idx="11"/>
          </p:nvPr>
        </p:nvSpPr>
        <p:spPr>
          <a:xfrm>
            <a:off x="609600" y="6492875"/>
            <a:ext cx="5421313" cy="365125"/>
          </a:xfrm>
          <a:prstGeom prst="rect">
            <a:avLst/>
          </a:prstGeom>
        </p:spPr>
        <p:txBody>
          <a:bodyPr/>
          <a:lstStyle>
            <a:lvl1pPr algn="l">
              <a:defRPr sz="900" dirty="0">
                <a:solidFill>
                  <a:schemeClr val="bg2"/>
                </a:solidFill>
              </a:defRPr>
            </a:lvl1pPr>
          </a:lstStyle>
          <a:p>
            <a:pPr defTabSz="914400">
              <a:defRPr/>
            </a:pPr>
            <a:endParaRPr lang="en-US" dirty="0">
              <a:solidFill>
                <a:srgbClr val="002060"/>
              </a:solidFill>
            </a:endParaRPr>
          </a:p>
        </p:txBody>
      </p:sp>
      <p:sp>
        <p:nvSpPr>
          <p:cNvPr id="6" name="Slide Number Placeholder 22"/>
          <p:cNvSpPr>
            <a:spLocks noGrp="1"/>
          </p:cNvSpPr>
          <p:nvPr>
            <p:ph type="sldNum" sz="quarter" idx="12"/>
          </p:nvPr>
        </p:nvSpPr>
        <p:spPr>
          <a:xfrm>
            <a:off x="4343400" y="6553200"/>
            <a:ext cx="533400" cy="244475"/>
          </a:xfrm>
        </p:spPr>
        <p:txBody>
          <a:bodyPr/>
          <a:lstStyle>
            <a:lvl1pPr>
              <a:defRPr smtClean="0"/>
            </a:lvl1pPr>
          </a:lstStyle>
          <a:p>
            <a:pPr>
              <a:defRPr/>
            </a:pPr>
            <a:fld id="{E6E8B3E4-AFA7-4E88-9F6A-F70749032B9E}" type="slidenum">
              <a:rPr lang="en-US">
                <a:solidFill>
                  <a:srgbClr val="002060"/>
                </a:solidFill>
              </a:rPr>
              <a:pPr>
                <a:defRPr/>
              </a:pPr>
              <a:t>‹#›</a:t>
            </a:fld>
            <a:endParaRPr lang="en-US" dirty="0">
              <a:solidFill>
                <a:srgbClr val="002060"/>
              </a:solidFill>
            </a:endParaRPr>
          </a:p>
        </p:txBody>
      </p:sp>
    </p:spTree>
    <p:extLst>
      <p:ext uri="{BB962C8B-B14F-4D97-AF65-F5344CB8AC3E}">
        <p14:creationId xmlns:p14="http://schemas.microsoft.com/office/powerpoint/2010/main" val="335003903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5" name="Rectangle 4"/>
          <p:cNvSpPr/>
          <p:nvPr/>
        </p:nvSpPr>
        <p:spPr>
          <a:xfrm>
            <a:off x="0" y="1752600"/>
            <a:ext cx="1295400" cy="731838"/>
          </a:xfrm>
          <a:prstGeom prst="rect">
            <a:avLst/>
          </a:prstGeom>
          <a:solidFill>
            <a:srgbClr val="19377D"/>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6" name="Rectangle 5"/>
          <p:cNvSpPr/>
          <p:nvPr/>
        </p:nvSpPr>
        <p:spPr>
          <a:xfrm>
            <a:off x="1371600" y="1752600"/>
            <a:ext cx="7772400" cy="731838"/>
          </a:xfrm>
          <a:prstGeom prst="rect">
            <a:avLst/>
          </a:prstGeom>
          <a:solidFill>
            <a:srgbClr val="EB910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3" name="Text Placeholder 2"/>
          <p:cNvSpPr>
            <a:spLocks noGrp="1"/>
          </p:cNvSpPr>
          <p:nvPr>
            <p:ph type="body" idx="1"/>
          </p:nvPr>
        </p:nvSpPr>
        <p:spPr>
          <a:xfrm>
            <a:off x="1371600" y="2743200"/>
            <a:ext cx="7123113"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1371600" y="1752600"/>
            <a:ext cx="7620000" cy="685800"/>
          </a:xfrm>
        </p:spPr>
        <p:txBody>
          <a:bodyPr/>
          <a:lstStyle>
            <a:lvl1pPr algn="l">
              <a:buNone/>
              <a:defRPr sz="4400" b="1" cap="none">
                <a:solidFill>
                  <a:srgbClr val="FFFFFF"/>
                </a:solidFill>
                <a:latin typeface="Calibri" pitchFamily="34" charset="0"/>
                <a:cs typeface="Calibri" pitchFamily="34" charset="0"/>
              </a:defRPr>
            </a:lvl1pPr>
          </a:lstStyle>
          <a:p>
            <a:r>
              <a:rPr lang="en-US" dirty="0" smtClean="0"/>
              <a:t>Click to edit Master title style</a:t>
            </a:r>
            <a:endParaRPr lang="en-US" dirty="0"/>
          </a:p>
        </p:txBody>
      </p:sp>
      <p:sp>
        <p:nvSpPr>
          <p:cNvPr id="7" name="Date Placeholder 11"/>
          <p:cNvSpPr>
            <a:spLocks noGrp="1"/>
          </p:cNvSpPr>
          <p:nvPr>
            <p:ph type="dt" sz="half" idx="10"/>
          </p:nvPr>
        </p:nvSpPr>
        <p:spPr/>
        <p:txBody>
          <a:bodyPr/>
          <a:lstStyle>
            <a:lvl1pPr>
              <a:defRPr smtClean="0"/>
            </a:lvl1pPr>
          </a:lstStyle>
          <a:p>
            <a:pPr>
              <a:defRPr/>
            </a:pPr>
            <a:endParaRPr lang="en-US" dirty="0">
              <a:solidFill>
                <a:srgbClr val="FFFFFF"/>
              </a:solidFill>
            </a:endParaRPr>
          </a:p>
        </p:txBody>
      </p:sp>
      <p:sp>
        <p:nvSpPr>
          <p:cNvPr id="8" name="Slide Number Placeholder 12"/>
          <p:cNvSpPr>
            <a:spLocks noGrp="1"/>
          </p:cNvSpPr>
          <p:nvPr>
            <p:ph type="sldNum" sz="quarter" idx="11"/>
          </p:nvPr>
        </p:nvSpPr>
        <p:spPr>
          <a:xfrm>
            <a:off x="0" y="1752600"/>
            <a:ext cx="1295400" cy="701675"/>
          </a:xfrm>
        </p:spPr>
        <p:txBody>
          <a:bodyPr>
            <a:noAutofit/>
          </a:bodyPr>
          <a:lstStyle>
            <a:lvl1pPr>
              <a:defRPr sz="2400">
                <a:solidFill>
                  <a:srgbClr val="FFFFFF"/>
                </a:solidFill>
              </a:defRPr>
            </a:lvl1pPr>
          </a:lstStyle>
          <a:p>
            <a:pPr>
              <a:defRPr/>
            </a:pPr>
            <a:fld id="{F36803F5-F590-49E2-89EC-DF6536DA8AB7}" type="slidenum">
              <a:rPr lang="en-US"/>
              <a:pPr>
                <a:defRPr/>
              </a:pPr>
              <a:t>‹#›</a:t>
            </a:fld>
            <a:endParaRPr lang="en-US" dirty="0"/>
          </a:p>
        </p:txBody>
      </p:sp>
      <p:sp>
        <p:nvSpPr>
          <p:cNvPr id="9" name="Footer Placeholder 13"/>
          <p:cNvSpPr>
            <a:spLocks noGrp="1"/>
          </p:cNvSpPr>
          <p:nvPr>
            <p:ph type="ftr" sz="quarter" idx="12"/>
          </p:nvPr>
        </p:nvSpPr>
        <p:spPr>
          <a:xfrm>
            <a:off x="598488" y="6553200"/>
            <a:ext cx="5421312" cy="228600"/>
          </a:xfrm>
          <a:prstGeom prst="rect">
            <a:avLst/>
          </a:prstGeom>
        </p:spPr>
        <p:txBody>
          <a:bodyPr/>
          <a:lstStyle>
            <a:lvl1pPr>
              <a:defRPr/>
            </a:lvl1pPr>
          </a:lstStyle>
          <a:p>
            <a:pPr defTabSz="914400">
              <a:defRPr/>
            </a:pPr>
            <a:endParaRPr lang="en-US" dirty="0">
              <a:solidFill>
                <a:srgbClr val="002060"/>
              </a:solidFill>
            </a:endParaRPr>
          </a:p>
        </p:txBody>
      </p:sp>
    </p:spTree>
    <p:extLst>
      <p:ext uri="{BB962C8B-B14F-4D97-AF65-F5344CB8AC3E}">
        <p14:creationId xmlns:p14="http://schemas.microsoft.com/office/powerpoint/2010/main" val="3667833711"/>
      </p:ext>
    </p:extLst>
  </p:cSld>
  <p:clrMapOvr>
    <a:overrideClrMapping bg1="lt1" tx1="dk1" bg2="lt2" tx2="dk2" accent1="accent1" accent2="accent2" accent3="accent3" accent4="accent4" accent5="accent5" accent6="accent6" hlink="hlink" folHlink="folHlink"/>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609600" y="1589567"/>
            <a:ext cx="38862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844901" y="1589567"/>
            <a:ext cx="38862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7"/>
          <p:cNvSpPr>
            <a:spLocks noGrp="1"/>
          </p:cNvSpPr>
          <p:nvPr>
            <p:ph type="dt" sz="half" idx="10"/>
          </p:nvPr>
        </p:nvSpPr>
        <p:spPr/>
        <p:txBody>
          <a:bodyPr rtlCol="0"/>
          <a:lstStyle>
            <a:lvl1pPr>
              <a:defRPr smtClean="0"/>
            </a:lvl1pPr>
          </a:lstStyle>
          <a:p>
            <a:pPr>
              <a:defRPr/>
            </a:pPr>
            <a:endParaRPr lang="en-US" dirty="0">
              <a:solidFill>
                <a:srgbClr val="FFFFFF"/>
              </a:solidFill>
            </a:endParaRPr>
          </a:p>
        </p:txBody>
      </p:sp>
      <p:sp>
        <p:nvSpPr>
          <p:cNvPr id="6" name="Slide Number Placeholder 9"/>
          <p:cNvSpPr>
            <a:spLocks noGrp="1"/>
          </p:cNvSpPr>
          <p:nvPr>
            <p:ph type="sldNum" sz="quarter" idx="11"/>
          </p:nvPr>
        </p:nvSpPr>
        <p:spPr>
          <a:xfrm>
            <a:off x="4343400" y="6553200"/>
            <a:ext cx="533400" cy="244475"/>
          </a:xfrm>
        </p:spPr>
        <p:txBody>
          <a:bodyPr/>
          <a:lstStyle>
            <a:lvl1pPr>
              <a:defRPr/>
            </a:lvl1pPr>
          </a:lstStyle>
          <a:p>
            <a:pPr>
              <a:defRPr/>
            </a:pPr>
            <a:fld id="{E3AF456C-641D-4918-9791-81AA5D034258}" type="slidenum">
              <a:rPr lang="en-US">
                <a:solidFill>
                  <a:srgbClr val="002060"/>
                </a:solidFill>
              </a:rPr>
              <a:pPr>
                <a:defRPr/>
              </a:pPr>
              <a:t>‹#›</a:t>
            </a:fld>
            <a:endParaRPr lang="en-US" dirty="0">
              <a:solidFill>
                <a:srgbClr val="002060"/>
              </a:solidFill>
            </a:endParaRPr>
          </a:p>
        </p:txBody>
      </p:sp>
      <p:sp>
        <p:nvSpPr>
          <p:cNvPr id="7" name="Footer Placeholder 11"/>
          <p:cNvSpPr>
            <a:spLocks noGrp="1"/>
          </p:cNvSpPr>
          <p:nvPr>
            <p:ph type="ftr" sz="quarter" idx="12"/>
          </p:nvPr>
        </p:nvSpPr>
        <p:spPr>
          <a:xfrm>
            <a:off x="598488" y="6553200"/>
            <a:ext cx="5421312" cy="228600"/>
          </a:xfrm>
          <a:prstGeom prst="rect">
            <a:avLst/>
          </a:prstGeom>
        </p:spPr>
        <p:txBody>
          <a:bodyPr rtlCol="0"/>
          <a:lstStyle>
            <a:lvl1pPr>
              <a:defRPr/>
            </a:lvl1pPr>
          </a:lstStyle>
          <a:p>
            <a:pPr defTabSz="914400">
              <a:defRPr/>
            </a:pPr>
            <a:endParaRPr lang="en-US" dirty="0">
              <a:solidFill>
                <a:srgbClr val="002060"/>
              </a:solidFill>
            </a:endParaRPr>
          </a:p>
        </p:txBody>
      </p:sp>
    </p:spTree>
    <p:extLst>
      <p:ext uri="{BB962C8B-B14F-4D97-AF65-F5344CB8AC3E}">
        <p14:creationId xmlns:p14="http://schemas.microsoft.com/office/powerpoint/2010/main" val="14832176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609600" y="2438400"/>
            <a:ext cx="38862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800600" y="2438400"/>
            <a:ext cx="38862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6" name="Text Placeholder 15"/>
          <p:cNvSpPr>
            <a:spLocks noGrp="1"/>
          </p:cNvSpPr>
          <p:nvPr>
            <p:ph type="body" sz="quarter" idx="1"/>
          </p:nvPr>
        </p:nvSpPr>
        <p:spPr>
          <a:xfrm>
            <a:off x="609600" y="1752600"/>
            <a:ext cx="3886200" cy="640080"/>
          </a:xfrm>
          <a:solidFill>
            <a:srgbClr val="19377D"/>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rgbClr val="EB910F"/>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7" name="Date Placeholder 9"/>
          <p:cNvSpPr>
            <a:spLocks noGrp="1"/>
          </p:cNvSpPr>
          <p:nvPr>
            <p:ph type="dt" sz="half" idx="10"/>
          </p:nvPr>
        </p:nvSpPr>
        <p:spPr/>
        <p:txBody>
          <a:bodyPr rtlCol="0"/>
          <a:lstStyle>
            <a:lvl1pPr>
              <a:defRPr smtClean="0"/>
            </a:lvl1pPr>
          </a:lstStyle>
          <a:p>
            <a:pPr>
              <a:defRPr/>
            </a:pPr>
            <a:endParaRPr lang="en-US" dirty="0">
              <a:solidFill>
                <a:srgbClr val="FFFFFF"/>
              </a:solidFill>
            </a:endParaRPr>
          </a:p>
        </p:txBody>
      </p:sp>
      <p:sp>
        <p:nvSpPr>
          <p:cNvPr id="8" name="Slide Number Placeholder 11"/>
          <p:cNvSpPr>
            <a:spLocks noGrp="1"/>
          </p:cNvSpPr>
          <p:nvPr>
            <p:ph type="sldNum" sz="quarter" idx="11"/>
          </p:nvPr>
        </p:nvSpPr>
        <p:spPr>
          <a:xfrm>
            <a:off x="4343400" y="6553200"/>
            <a:ext cx="533400" cy="244475"/>
          </a:xfrm>
        </p:spPr>
        <p:txBody>
          <a:bodyPr/>
          <a:lstStyle>
            <a:lvl1pPr>
              <a:defRPr/>
            </a:lvl1pPr>
          </a:lstStyle>
          <a:p>
            <a:pPr>
              <a:defRPr/>
            </a:pPr>
            <a:fld id="{B6A6BFA2-519C-491A-9052-38DB18637F13}" type="slidenum">
              <a:rPr lang="en-US">
                <a:solidFill>
                  <a:srgbClr val="002060"/>
                </a:solidFill>
              </a:rPr>
              <a:pPr>
                <a:defRPr/>
              </a:pPr>
              <a:t>‹#›</a:t>
            </a:fld>
            <a:endParaRPr lang="en-US" dirty="0">
              <a:solidFill>
                <a:srgbClr val="002060"/>
              </a:solidFill>
            </a:endParaRPr>
          </a:p>
        </p:txBody>
      </p:sp>
      <p:sp>
        <p:nvSpPr>
          <p:cNvPr id="9" name="Footer Placeholder 13"/>
          <p:cNvSpPr>
            <a:spLocks noGrp="1"/>
          </p:cNvSpPr>
          <p:nvPr>
            <p:ph type="ftr" sz="quarter" idx="12"/>
          </p:nvPr>
        </p:nvSpPr>
        <p:spPr>
          <a:xfrm>
            <a:off x="598488" y="6553200"/>
            <a:ext cx="5421312" cy="228600"/>
          </a:xfrm>
          <a:prstGeom prst="rect">
            <a:avLst/>
          </a:prstGeom>
        </p:spPr>
        <p:txBody>
          <a:bodyPr rtlCol="0"/>
          <a:lstStyle>
            <a:lvl1pPr>
              <a:defRPr/>
            </a:lvl1pPr>
          </a:lstStyle>
          <a:p>
            <a:pPr defTabSz="914400">
              <a:defRPr/>
            </a:pPr>
            <a:endParaRPr lang="en-US" dirty="0">
              <a:solidFill>
                <a:srgbClr val="002060"/>
              </a:solidFill>
            </a:endParaRPr>
          </a:p>
        </p:txBody>
      </p:sp>
    </p:spTree>
    <p:extLst>
      <p:ext uri="{BB962C8B-B14F-4D97-AF65-F5344CB8AC3E}">
        <p14:creationId xmlns:p14="http://schemas.microsoft.com/office/powerpoint/2010/main" val="234311167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For Graphics - No logo">
    <p:bg>
      <p:bgPr>
        <a:solidFill>
          <a:schemeClr val="bg1"/>
        </a:solidFill>
        <a:effectLst/>
      </p:bgPr>
    </p:bg>
    <p:spTree>
      <p:nvGrpSpPr>
        <p:cNvPr id="1" name=""/>
        <p:cNvGrpSpPr/>
        <p:nvPr/>
      </p:nvGrpSpPr>
      <p:grpSpPr>
        <a:xfrm>
          <a:off x="0" y="0"/>
          <a:ext cx="0" cy="0"/>
          <a:chOff x="0" y="0"/>
          <a:chExt cx="0" cy="0"/>
        </a:xfrm>
      </p:grpSpPr>
      <p:sp>
        <p:nvSpPr>
          <p:cNvPr id="3" name="Rectangle 2"/>
          <p:cNvSpPr/>
          <p:nvPr userDrawn="1"/>
        </p:nvSpPr>
        <p:spPr>
          <a:xfrm>
            <a:off x="6934200" y="5257800"/>
            <a:ext cx="2209800" cy="1600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2" name="Title 1"/>
          <p:cNvSpPr>
            <a:spLocks noGrp="1"/>
          </p:cNvSpPr>
          <p:nvPr>
            <p:ph type="title"/>
          </p:nvPr>
        </p:nvSpPr>
        <p:spPr/>
        <p:txBody>
          <a:bodyPr/>
          <a:lstStyle>
            <a:lvl1pPr algn="ctr">
              <a:defRPr b="1">
                <a:latin typeface="Calibri" pitchFamily="34" charset="0"/>
                <a:cs typeface="Calibri" pitchFamily="34" charset="0"/>
              </a:defRPr>
            </a:lvl1pPr>
          </a:lstStyle>
          <a:p>
            <a:r>
              <a:rPr lang="en-US" dirty="0" smtClean="0"/>
              <a:t>Click to edit Master title style</a:t>
            </a:r>
            <a:endParaRPr lang="en-US" dirty="0"/>
          </a:p>
        </p:txBody>
      </p:sp>
      <p:sp>
        <p:nvSpPr>
          <p:cNvPr id="4" name="Footer Placeholder 2"/>
          <p:cNvSpPr>
            <a:spLocks noGrp="1"/>
          </p:cNvSpPr>
          <p:nvPr>
            <p:ph type="ftr" sz="quarter" idx="10"/>
          </p:nvPr>
        </p:nvSpPr>
        <p:spPr>
          <a:xfrm>
            <a:off x="598488" y="6553200"/>
            <a:ext cx="5421312" cy="228600"/>
          </a:xfrm>
          <a:prstGeom prst="rect">
            <a:avLst/>
          </a:prstGeom>
        </p:spPr>
        <p:txBody>
          <a:bodyPr/>
          <a:lstStyle>
            <a:lvl1pPr>
              <a:defRPr dirty="0"/>
            </a:lvl1pPr>
          </a:lstStyle>
          <a:p>
            <a:pPr defTabSz="914400">
              <a:defRPr/>
            </a:pPr>
            <a:endParaRPr lang="en-US" dirty="0">
              <a:solidFill>
                <a:srgbClr val="002060"/>
              </a:solidFill>
            </a:endParaRPr>
          </a:p>
        </p:txBody>
      </p:sp>
      <p:sp>
        <p:nvSpPr>
          <p:cNvPr id="5" name="Slide Number Placeholder 22"/>
          <p:cNvSpPr>
            <a:spLocks noGrp="1"/>
          </p:cNvSpPr>
          <p:nvPr>
            <p:ph type="sldNum" sz="quarter" idx="11"/>
          </p:nvPr>
        </p:nvSpPr>
        <p:spPr>
          <a:xfrm>
            <a:off x="4343400" y="6553200"/>
            <a:ext cx="533400" cy="244475"/>
          </a:xfrm>
        </p:spPr>
        <p:txBody>
          <a:bodyPr/>
          <a:lstStyle>
            <a:lvl1pPr>
              <a:defRPr/>
            </a:lvl1pPr>
          </a:lstStyle>
          <a:p>
            <a:pPr>
              <a:defRPr/>
            </a:pPr>
            <a:fld id="{417A0A56-338F-4F82-9FA6-8D6B300295CB}" type="slidenum">
              <a:rPr lang="en-US">
                <a:solidFill>
                  <a:srgbClr val="002060"/>
                </a:solidFill>
              </a:rPr>
              <a:pPr>
                <a:defRPr/>
              </a:pPr>
              <a:t>‹#›</a:t>
            </a:fld>
            <a:endParaRPr lang="en-US" dirty="0">
              <a:solidFill>
                <a:srgbClr val="002060"/>
              </a:solidFill>
            </a:endParaRPr>
          </a:p>
        </p:txBody>
      </p:sp>
      <p:sp>
        <p:nvSpPr>
          <p:cNvPr id="6" name="Date Placeholder 13"/>
          <p:cNvSpPr>
            <a:spLocks noGrp="1"/>
          </p:cNvSpPr>
          <p:nvPr>
            <p:ph type="dt" sz="half" idx="12"/>
          </p:nvPr>
        </p:nvSpPr>
        <p:spPr/>
        <p:txBody>
          <a:bodyPr/>
          <a:lstStyle>
            <a:lvl1pPr>
              <a:defRPr smtClean="0"/>
            </a:lvl1pPr>
          </a:lstStyle>
          <a:p>
            <a:pPr>
              <a:defRPr/>
            </a:pPr>
            <a:endParaRPr lang="en-US" dirty="0">
              <a:solidFill>
                <a:srgbClr val="FFFFFF"/>
              </a:solidFill>
            </a:endParaRPr>
          </a:p>
        </p:txBody>
      </p:sp>
    </p:spTree>
    <p:extLst>
      <p:ext uri="{BB962C8B-B14F-4D97-AF65-F5344CB8AC3E}">
        <p14:creationId xmlns:p14="http://schemas.microsoft.com/office/powerpoint/2010/main" val="343299339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b="1">
                <a:latin typeface="Calibri" pitchFamily="34" charset="0"/>
                <a:cs typeface="Calibri" pitchFamily="34" charset="0"/>
              </a:defRPr>
            </a:lvl1pPr>
          </a:lstStyle>
          <a:p>
            <a:r>
              <a:rPr lang="en-US" dirty="0" smtClean="0"/>
              <a:t>Click to edit Master title style</a:t>
            </a:r>
            <a:endParaRPr lang="en-US" dirty="0"/>
          </a:p>
        </p:txBody>
      </p:sp>
      <p:sp>
        <p:nvSpPr>
          <p:cNvPr id="3" name="Date Placeholder 13"/>
          <p:cNvSpPr>
            <a:spLocks noGrp="1"/>
          </p:cNvSpPr>
          <p:nvPr>
            <p:ph type="dt" sz="half" idx="10"/>
          </p:nvPr>
        </p:nvSpPr>
        <p:spPr/>
        <p:txBody>
          <a:bodyPr/>
          <a:lstStyle>
            <a:lvl1pPr>
              <a:defRPr smtClean="0"/>
            </a:lvl1pPr>
          </a:lstStyle>
          <a:p>
            <a:pPr>
              <a:defRPr/>
            </a:pPr>
            <a:endParaRPr lang="en-US" dirty="0">
              <a:solidFill>
                <a:srgbClr val="FFFFFF"/>
              </a:solidFill>
            </a:endParaRPr>
          </a:p>
        </p:txBody>
      </p:sp>
      <p:sp>
        <p:nvSpPr>
          <p:cNvPr id="4" name="Footer Placeholder 2"/>
          <p:cNvSpPr>
            <a:spLocks noGrp="1"/>
          </p:cNvSpPr>
          <p:nvPr>
            <p:ph type="ftr" sz="quarter" idx="11"/>
          </p:nvPr>
        </p:nvSpPr>
        <p:spPr>
          <a:xfrm>
            <a:off x="598488" y="6553200"/>
            <a:ext cx="5421312" cy="228600"/>
          </a:xfrm>
          <a:prstGeom prst="rect">
            <a:avLst/>
          </a:prstGeom>
        </p:spPr>
        <p:txBody>
          <a:bodyPr/>
          <a:lstStyle>
            <a:lvl1pPr>
              <a:defRPr/>
            </a:lvl1pPr>
          </a:lstStyle>
          <a:p>
            <a:pPr defTabSz="914400">
              <a:defRPr/>
            </a:pPr>
            <a:endParaRPr lang="en-US" dirty="0">
              <a:solidFill>
                <a:srgbClr val="002060"/>
              </a:solidFill>
            </a:endParaRPr>
          </a:p>
        </p:txBody>
      </p:sp>
      <p:sp>
        <p:nvSpPr>
          <p:cNvPr id="5" name="Slide Number Placeholder 22"/>
          <p:cNvSpPr>
            <a:spLocks noGrp="1"/>
          </p:cNvSpPr>
          <p:nvPr>
            <p:ph type="sldNum" sz="quarter" idx="12"/>
          </p:nvPr>
        </p:nvSpPr>
        <p:spPr>
          <a:xfrm>
            <a:off x="4343400" y="6553200"/>
            <a:ext cx="533400" cy="244475"/>
          </a:xfrm>
        </p:spPr>
        <p:txBody>
          <a:bodyPr/>
          <a:lstStyle>
            <a:lvl1pPr>
              <a:defRPr/>
            </a:lvl1pPr>
          </a:lstStyle>
          <a:p>
            <a:pPr>
              <a:defRPr/>
            </a:pPr>
            <a:fld id="{397FE9E8-3A39-480E-B440-FE2333259A1B}" type="slidenum">
              <a:rPr lang="en-US">
                <a:solidFill>
                  <a:srgbClr val="002060"/>
                </a:solidFill>
              </a:rPr>
              <a:pPr>
                <a:defRPr/>
              </a:pPr>
              <a:t>‹#›</a:t>
            </a:fld>
            <a:endParaRPr lang="en-US" dirty="0">
              <a:solidFill>
                <a:srgbClr val="002060"/>
              </a:solidFill>
            </a:endParaRPr>
          </a:p>
        </p:txBody>
      </p:sp>
    </p:spTree>
    <p:extLst>
      <p:ext uri="{BB962C8B-B14F-4D97-AF65-F5344CB8AC3E}">
        <p14:creationId xmlns:p14="http://schemas.microsoft.com/office/powerpoint/2010/main" val="102441051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smtClean="0"/>
            </a:lvl1pPr>
          </a:lstStyle>
          <a:p>
            <a:pPr>
              <a:defRPr/>
            </a:pPr>
            <a:endParaRPr lang="en-US" dirty="0">
              <a:solidFill>
                <a:srgbClr val="FFFFFF"/>
              </a:solidFill>
            </a:endParaRPr>
          </a:p>
        </p:txBody>
      </p:sp>
      <p:sp>
        <p:nvSpPr>
          <p:cNvPr id="3" name="Footer Placeholder 2"/>
          <p:cNvSpPr>
            <a:spLocks noGrp="1"/>
          </p:cNvSpPr>
          <p:nvPr>
            <p:ph type="ftr" sz="quarter" idx="11"/>
          </p:nvPr>
        </p:nvSpPr>
        <p:spPr>
          <a:xfrm>
            <a:off x="598488" y="6553200"/>
            <a:ext cx="5421312" cy="228600"/>
          </a:xfrm>
          <a:prstGeom prst="rect">
            <a:avLst/>
          </a:prstGeom>
        </p:spPr>
        <p:txBody>
          <a:bodyPr/>
          <a:lstStyle>
            <a:lvl1pPr>
              <a:defRPr/>
            </a:lvl1pPr>
          </a:lstStyle>
          <a:p>
            <a:pPr defTabSz="914400">
              <a:defRPr/>
            </a:pPr>
            <a:endParaRPr lang="en-US" dirty="0">
              <a:solidFill>
                <a:srgbClr val="002060"/>
              </a:solidFill>
            </a:endParaRPr>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pPr>
              <a:defRPr/>
            </a:pPr>
            <a:fld id="{FE111A2F-1C5A-4061-B828-897403764F41}" type="slidenum">
              <a:rPr lang="en-US">
                <a:solidFill>
                  <a:srgbClr val="FFFFFF"/>
                </a:solidFill>
              </a:rPr>
              <a:pPr>
                <a:defRPr/>
              </a:pPr>
              <a:t>‹#›</a:t>
            </a:fld>
            <a:endParaRPr lang="en-US" dirty="0">
              <a:solidFill>
                <a:srgbClr val="FFFFFF"/>
              </a:solidFill>
            </a:endParaRPr>
          </a:p>
        </p:txBody>
      </p:sp>
    </p:spTree>
    <p:extLst>
      <p:ext uri="{BB962C8B-B14F-4D97-AF65-F5344CB8AC3E}">
        <p14:creationId xmlns:p14="http://schemas.microsoft.com/office/powerpoint/2010/main" val="140504576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lstStyle>
            <a:lvl1pPr algn="l">
              <a:buNone/>
              <a:defRPr sz="3200" b="0"/>
            </a:lvl1pPr>
          </a:lstStyle>
          <a:p>
            <a:r>
              <a:rPr lang="en-US" smtClean="0"/>
              <a:t>Click to edit Master title style</a:t>
            </a:r>
            <a:endParaRPr lang="en-US" dirty="0"/>
          </a:p>
        </p:txBody>
      </p:sp>
      <p:sp>
        <p:nvSpPr>
          <p:cNvPr id="3" name="Text Placeholder 2"/>
          <p:cNvSpPr>
            <a:spLocks noGrp="1"/>
          </p:cNvSpPr>
          <p:nvPr>
            <p:ph type="body" idx="2"/>
          </p:nvPr>
        </p:nvSpPr>
        <p:spPr>
          <a:xfrm>
            <a:off x="609600" y="1752600"/>
            <a:ext cx="1600200" cy="4343400"/>
          </a:xfrm>
          <a:solidFill>
            <a:srgbClr val="19377D"/>
          </a:solidFill>
          <a:ln w="50800" cap="sq" cmpd="dbl" algn="ctr">
            <a:solidFill>
              <a:srgbClr val="19377D"/>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smtClean="0"/>
            </a:lvl1pPr>
          </a:lstStyle>
          <a:p>
            <a:pPr>
              <a:defRPr/>
            </a:pPr>
            <a:endParaRPr lang="en-US" dirty="0">
              <a:solidFill>
                <a:srgbClr val="FFFFFF"/>
              </a:solidFill>
            </a:endParaRPr>
          </a:p>
        </p:txBody>
      </p:sp>
      <p:sp>
        <p:nvSpPr>
          <p:cNvPr id="6" name="Footer Placeholder 2"/>
          <p:cNvSpPr>
            <a:spLocks noGrp="1"/>
          </p:cNvSpPr>
          <p:nvPr>
            <p:ph type="ftr" sz="quarter" idx="11"/>
          </p:nvPr>
        </p:nvSpPr>
        <p:spPr>
          <a:xfrm>
            <a:off x="598488" y="6553200"/>
            <a:ext cx="5421312" cy="228600"/>
          </a:xfrm>
          <a:prstGeom prst="rect">
            <a:avLst/>
          </a:prstGeom>
        </p:spPr>
        <p:txBody>
          <a:bodyPr/>
          <a:lstStyle>
            <a:lvl1pPr>
              <a:defRPr/>
            </a:lvl1pPr>
          </a:lstStyle>
          <a:p>
            <a:pPr defTabSz="914400">
              <a:defRPr/>
            </a:pPr>
            <a:endParaRPr lang="en-US" dirty="0">
              <a:solidFill>
                <a:srgbClr val="002060"/>
              </a:solidFill>
            </a:endParaRPr>
          </a:p>
        </p:txBody>
      </p:sp>
      <p:sp>
        <p:nvSpPr>
          <p:cNvPr id="7" name="Slide Number Placeholder 22"/>
          <p:cNvSpPr>
            <a:spLocks noGrp="1"/>
          </p:cNvSpPr>
          <p:nvPr>
            <p:ph type="sldNum" sz="quarter" idx="12"/>
          </p:nvPr>
        </p:nvSpPr>
        <p:spPr>
          <a:xfrm>
            <a:off x="4343400" y="6553200"/>
            <a:ext cx="533400" cy="244475"/>
          </a:xfrm>
        </p:spPr>
        <p:txBody>
          <a:bodyPr/>
          <a:lstStyle>
            <a:lvl1pPr>
              <a:defRPr/>
            </a:lvl1pPr>
          </a:lstStyle>
          <a:p>
            <a:pPr>
              <a:defRPr/>
            </a:pPr>
            <a:fld id="{C2ADBB00-B983-4A0F-9BFD-B9B501B95DC7}" type="slidenum">
              <a:rPr lang="en-US">
                <a:solidFill>
                  <a:srgbClr val="002060"/>
                </a:solidFill>
              </a:rPr>
              <a:pPr>
                <a:defRPr/>
              </a:pPr>
              <a:t>‹#›</a:t>
            </a:fld>
            <a:endParaRPr lang="en-US" dirty="0">
              <a:solidFill>
                <a:srgbClr val="002060"/>
              </a:solidFill>
            </a:endParaRPr>
          </a:p>
        </p:txBody>
      </p:sp>
    </p:spTree>
    <p:extLst>
      <p:ext uri="{BB962C8B-B14F-4D97-AF65-F5344CB8AC3E}">
        <p14:creationId xmlns:p14="http://schemas.microsoft.com/office/powerpoint/2010/main" val="116136288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5" name="Rectangle 4"/>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6" name="Rectangle 5"/>
          <p:cNvSpPr/>
          <p:nvPr/>
        </p:nvSpPr>
        <p:spPr>
          <a:xfrm>
            <a:off x="-9525" y="4664075"/>
            <a:ext cx="1463675" cy="639763"/>
          </a:xfrm>
          <a:prstGeom prst="rect">
            <a:avLst/>
          </a:prstGeom>
          <a:solidFill>
            <a:srgbClr val="19377D"/>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7" name="Rectangle 6"/>
          <p:cNvSpPr/>
          <p:nvPr/>
        </p:nvSpPr>
        <p:spPr>
          <a:xfrm>
            <a:off x="1544638" y="4654550"/>
            <a:ext cx="7599362" cy="639763"/>
          </a:xfrm>
          <a:prstGeom prst="rect">
            <a:avLst/>
          </a:prstGeom>
          <a:solidFill>
            <a:srgbClr val="EB910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8" name="Rectangle 7"/>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en-US" smtClean="0"/>
              <a:t>Click to edit Master text styles</a:t>
            </a:r>
          </a:p>
        </p:txBody>
      </p:sp>
      <p:sp>
        <p:nvSpPr>
          <p:cNvPr id="2" name="Title 1"/>
          <p:cNvSpPr>
            <a:spLocks noGrp="1"/>
          </p:cNvSpPr>
          <p:nvPr>
            <p:ph type="title"/>
          </p:nvPr>
        </p:nvSpPr>
        <p:spPr>
          <a:xfrm>
            <a:off x="1600200" y="4648200"/>
            <a:ext cx="7315200" cy="609600"/>
          </a:xfrm>
        </p:spPr>
        <p:txBody>
          <a:bodyPr/>
          <a:lstStyle>
            <a:lvl1pPr algn="l">
              <a:buNone/>
              <a:defRPr sz="2800" b="0">
                <a:solidFill>
                  <a:srgbClr val="FFFFFF"/>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1524000" y="0"/>
            <a:ext cx="7620000" cy="4568952"/>
          </a:xfrm>
          <a:solidFill>
            <a:schemeClr val="accent1">
              <a:tint val="40000"/>
            </a:schemeClr>
          </a:solidFill>
          <a:ln>
            <a:noFill/>
          </a:ln>
        </p:spPr>
        <p:txBody>
          <a:bodyPr>
            <a:normAutofit/>
          </a:bodyPr>
          <a:lstStyle>
            <a:lvl1pPr marL="0" indent="0">
              <a:buNone/>
              <a:defRPr sz="3200"/>
            </a:lvl1pPr>
          </a:lstStyle>
          <a:p>
            <a:pPr lvl="0"/>
            <a:r>
              <a:rPr lang="en-US" noProof="0" dirty="0" smtClean="0"/>
              <a:t>Click icon to add picture</a:t>
            </a:r>
            <a:endParaRPr lang="en-US" noProof="0" dirty="0"/>
          </a:p>
        </p:txBody>
      </p:sp>
      <p:sp>
        <p:nvSpPr>
          <p:cNvPr id="9" name="Date Placeholder 11"/>
          <p:cNvSpPr>
            <a:spLocks noGrp="1"/>
          </p:cNvSpPr>
          <p:nvPr>
            <p:ph type="dt" sz="half" idx="10"/>
          </p:nvPr>
        </p:nvSpPr>
        <p:spPr>
          <a:xfrm>
            <a:off x="6248400" y="6248400"/>
            <a:ext cx="2667000" cy="365125"/>
          </a:xfrm>
        </p:spPr>
        <p:txBody>
          <a:bodyPr rtlCol="0"/>
          <a:lstStyle>
            <a:lvl1pPr>
              <a:defRPr smtClean="0"/>
            </a:lvl1pPr>
          </a:lstStyle>
          <a:p>
            <a:pPr>
              <a:defRPr/>
            </a:pPr>
            <a:endParaRPr lang="en-US" dirty="0">
              <a:solidFill>
                <a:srgbClr val="002060"/>
              </a:solidFill>
            </a:endParaRPr>
          </a:p>
        </p:txBody>
      </p:sp>
      <p:sp>
        <p:nvSpPr>
          <p:cNvPr id="10" name="Slide Number Placeholder 12"/>
          <p:cNvSpPr>
            <a:spLocks noGrp="1"/>
          </p:cNvSpPr>
          <p:nvPr>
            <p:ph type="sldNum" sz="quarter" idx="11"/>
          </p:nvPr>
        </p:nvSpPr>
        <p:spPr>
          <a:xfrm>
            <a:off x="0" y="4667250"/>
            <a:ext cx="1447800" cy="663575"/>
          </a:xfrm>
        </p:spPr>
        <p:txBody>
          <a:bodyPr/>
          <a:lstStyle>
            <a:lvl1pPr>
              <a:defRPr sz="2800"/>
            </a:lvl1pPr>
          </a:lstStyle>
          <a:p>
            <a:pPr>
              <a:defRPr/>
            </a:pPr>
            <a:fld id="{B5B0CBB0-3626-4591-82F1-4668322B5A2B}" type="slidenum">
              <a:rPr lang="en-US">
                <a:solidFill>
                  <a:srgbClr val="FFFFFF"/>
                </a:solidFill>
              </a:rPr>
              <a:pPr>
                <a:defRPr/>
              </a:pPr>
              <a:t>‹#›</a:t>
            </a:fld>
            <a:endParaRPr lang="en-US" dirty="0">
              <a:solidFill>
                <a:srgbClr val="FFFFFF"/>
              </a:solidFill>
            </a:endParaRPr>
          </a:p>
        </p:txBody>
      </p:sp>
      <p:sp>
        <p:nvSpPr>
          <p:cNvPr id="11" name="Footer Placeholder 13"/>
          <p:cNvSpPr>
            <a:spLocks noGrp="1"/>
          </p:cNvSpPr>
          <p:nvPr>
            <p:ph type="ftr" sz="quarter" idx="12"/>
          </p:nvPr>
        </p:nvSpPr>
        <p:spPr>
          <a:xfrm>
            <a:off x="1600200" y="6248400"/>
            <a:ext cx="4572000" cy="365125"/>
          </a:xfrm>
          <a:prstGeom prst="rect">
            <a:avLst/>
          </a:prstGeom>
        </p:spPr>
        <p:txBody>
          <a:bodyPr rtlCol="0"/>
          <a:lstStyle>
            <a:lvl1pPr>
              <a:defRPr/>
            </a:lvl1pPr>
          </a:lstStyle>
          <a:p>
            <a:pPr defTabSz="914400">
              <a:defRPr/>
            </a:pPr>
            <a:endParaRPr lang="en-US" dirty="0">
              <a:solidFill>
                <a:srgbClr val="FFFFFF"/>
              </a:solidFill>
            </a:endParaRPr>
          </a:p>
        </p:txBody>
      </p:sp>
    </p:spTree>
    <p:extLst>
      <p:ext uri="{BB962C8B-B14F-4D97-AF65-F5344CB8AC3E}">
        <p14:creationId xmlns:p14="http://schemas.microsoft.com/office/powerpoint/2010/main" val="603236869"/>
      </p:ext>
    </p:extLst>
  </p:cSld>
  <p:clrMapOvr>
    <a:overrideClrMapping bg1="dk1" tx1="lt1" bg2="dk2" tx2="lt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smtClean="0"/>
            </a:lvl1pPr>
          </a:lstStyle>
          <a:p>
            <a:pPr>
              <a:defRPr/>
            </a:pPr>
            <a:endParaRPr lang="en-US" dirty="0">
              <a:solidFill>
                <a:srgbClr val="FFFFFF"/>
              </a:solidFill>
            </a:endParaRPr>
          </a:p>
        </p:txBody>
      </p:sp>
      <p:sp>
        <p:nvSpPr>
          <p:cNvPr id="5" name="Footer Placeholder 2"/>
          <p:cNvSpPr>
            <a:spLocks noGrp="1"/>
          </p:cNvSpPr>
          <p:nvPr>
            <p:ph type="ftr" sz="quarter" idx="11"/>
          </p:nvPr>
        </p:nvSpPr>
        <p:spPr>
          <a:xfrm>
            <a:off x="598488" y="6553200"/>
            <a:ext cx="5421312" cy="228600"/>
          </a:xfrm>
          <a:prstGeom prst="rect">
            <a:avLst/>
          </a:prstGeom>
        </p:spPr>
        <p:txBody>
          <a:bodyPr/>
          <a:lstStyle>
            <a:lvl1pPr>
              <a:defRPr/>
            </a:lvl1pPr>
          </a:lstStyle>
          <a:p>
            <a:pPr defTabSz="914400">
              <a:defRPr/>
            </a:pPr>
            <a:endParaRPr lang="en-US" dirty="0">
              <a:solidFill>
                <a:srgbClr val="002060"/>
              </a:solidFill>
            </a:endParaRPr>
          </a:p>
        </p:txBody>
      </p:sp>
      <p:sp>
        <p:nvSpPr>
          <p:cNvPr id="6" name="Slide Number Placeholder 22"/>
          <p:cNvSpPr>
            <a:spLocks noGrp="1"/>
          </p:cNvSpPr>
          <p:nvPr>
            <p:ph type="sldNum" sz="quarter" idx="12"/>
          </p:nvPr>
        </p:nvSpPr>
        <p:spPr>
          <a:xfrm>
            <a:off x="4343400" y="6553200"/>
            <a:ext cx="533400" cy="244475"/>
          </a:xfrm>
        </p:spPr>
        <p:txBody>
          <a:bodyPr/>
          <a:lstStyle>
            <a:lvl1pPr>
              <a:defRPr/>
            </a:lvl1pPr>
          </a:lstStyle>
          <a:p>
            <a:pPr>
              <a:defRPr/>
            </a:pPr>
            <a:fld id="{5F2FC13D-FCC3-4DD1-810F-6CAA928F3E68}" type="slidenum">
              <a:rPr lang="en-US">
                <a:solidFill>
                  <a:srgbClr val="002060"/>
                </a:solidFill>
              </a:rPr>
              <a:pPr>
                <a:defRPr/>
              </a:pPr>
              <a:t>‹#›</a:t>
            </a:fld>
            <a:endParaRPr lang="en-US" dirty="0">
              <a:solidFill>
                <a:srgbClr val="002060"/>
              </a:solidFill>
            </a:endParaRPr>
          </a:p>
        </p:txBody>
      </p:sp>
    </p:spTree>
    <p:extLst>
      <p:ext uri="{BB962C8B-B14F-4D97-AF65-F5344CB8AC3E}">
        <p14:creationId xmlns:p14="http://schemas.microsoft.com/office/powerpoint/2010/main" val="395079170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5" name="Rectangle 4"/>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6" name="Rectangle 5"/>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2" name="Vertical Title 1"/>
          <p:cNvSpPr>
            <a:spLocks noGrp="1"/>
          </p:cNvSpPr>
          <p:nvPr>
            <p:ph type="title" orient="vert"/>
          </p:nvPr>
        </p:nvSpPr>
        <p:spPr>
          <a:xfrm>
            <a:off x="6553200" y="609600"/>
            <a:ext cx="2057400" cy="551656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5562600" cy="551656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a:xfrm>
            <a:off x="6553200" y="6248400"/>
            <a:ext cx="2209800" cy="365125"/>
          </a:xfrm>
        </p:spPr>
        <p:txBody>
          <a:bodyPr/>
          <a:lstStyle>
            <a:lvl1pPr>
              <a:defRPr smtClean="0"/>
            </a:lvl1pPr>
          </a:lstStyle>
          <a:p>
            <a:pPr>
              <a:defRPr/>
            </a:pPr>
            <a:endParaRPr lang="en-US" dirty="0">
              <a:solidFill>
                <a:srgbClr val="FFFFFF"/>
              </a:solidFill>
            </a:endParaRPr>
          </a:p>
        </p:txBody>
      </p:sp>
      <p:sp>
        <p:nvSpPr>
          <p:cNvPr id="8" name="Footer Placeholder 4"/>
          <p:cNvSpPr>
            <a:spLocks noGrp="1"/>
          </p:cNvSpPr>
          <p:nvPr>
            <p:ph type="ftr" sz="quarter" idx="11"/>
          </p:nvPr>
        </p:nvSpPr>
        <p:spPr>
          <a:xfrm>
            <a:off x="457200" y="6248400"/>
            <a:ext cx="5573713" cy="365125"/>
          </a:xfrm>
          <a:prstGeom prst="rect">
            <a:avLst/>
          </a:prstGeom>
        </p:spPr>
        <p:txBody>
          <a:bodyPr/>
          <a:lstStyle>
            <a:lvl1pPr>
              <a:defRPr/>
            </a:lvl1pPr>
          </a:lstStyle>
          <a:p>
            <a:pPr defTabSz="914400">
              <a:defRPr/>
            </a:pPr>
            <a:endParaRPr lang="en-US" dirty="0">
              <a:solidFill>
                <a:srgbClr val="002060"/>
              </a:solidFill>
            </a:endParaRPr>
          </a:p>
        </p:txBody>
      </p:sp>
      <p:sp>
        <p:nvSpPr>
          <p:cNvPr id="9" name="Slide Number Placeholder 5"/>
          <p:cNvSpPr>
            <a:spLocks noGrp="1"/>
          </p:cNvSpPr>
          <p:nvPr>
            <p:ph type="sldNum" sz="quarter" idx="12"/>
          </p:nvPr>
        </p:nvSpPr>
        <p:spPr>
          <a:xfrm rot="5400000">
            <a:off x="5989638" y="144462"/>
            <a:ext cx="533400" cy="244475"/>
          </a:xfrm>
        </p:spPr>
        <p:txBody>
          <a:bodyPr/>
          <a:lstStyle>
            <a:lvl1pPr>
              <a:defRPr/>
            </a:lvl1pPr>
          </a:lstStyle>
          <a:p>
            <a:pPr>
              <a:defRPr/>
            </a:pPr>
            <a:fld id="{552D55FB-A096-4A82-933C-0E1552F89B3E}" type="slidenum">
              <a:rPr lang="en-US">
                <a:solidFill>
                  <a:srgbClr val="002060"/>
                </a:solidFill>
              </a:rPr>
              <a:pPr>
                <a:defRPr/>
              </a:pPr>
              <a:t>‹#›</a:t>
            </a:fld>
            <a:endParaRPr lang="en-US" dirty="0">
              <a:solidFill>
                <a:srgbClr val="002060"/>
              </a:solidFill>
            </a:endParaRPr>
          </a:p>
        </p:txBody>
      </p:sp>
    </p:spTree>
    <p:extLst>
      <p:ext uri="{BB962C8B-B14F-4D97-AF65-F5344CB8AC3E}">
        <p14:creationId xmlns:p14="http://schemas.microsoft.com/office/powerpoint/2010/main" val="595378137"/>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image" Target="../media/image5.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6.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3.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theme" Target="../theme/theme4.xml"/><Relationship Id="rId1" Type="http://schemas.openxmlformats.org/officeDocument/2006/relationships/slideLayout" Target="../slideLayouts/slideLayout2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theme" Target="../theme/theme5.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image" Target="../media/image11.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theme" Target="../theme/theme6.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image" Target="../media/image13.jpe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57.xml"/><Relationship Id="rId3" Type="http://schemas.openxmlformats.org/officeDocument/2006/relationships/slideLayout" Target="../slideLayouts/slideLayout52.xml"/><Relationship Id="rId7" Type="http://schemas.openxmlformats.org/officeDocument/2006/relationships/slideLayout" Target="../slideLayouts/slideLayout56.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5" Type="http://schemas.openxmlformats.org/officeDocument/2006/relationships/slideLayout" Target="../slideLayouts/slideLayout54.xml"/><Relationship Id="rId4" Type="http://schemas.openxmlformats.org/officeDocument/2006/relationships/slideLayout" Target="../slideLayouts/slideLayout53.xml"/><Relationship Id="rId9"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3" Type="http://schemas.openxmlformats.org/officeDocument/2006/relationships/theme" Target="../theme/theme8.xml"/><Relationship Id="rId2" Type="http://schemas.openxmlformats.org/officeDocument/2006/relationships/slideLayout" Target="../slideLayouts/slideLayout59.xml"/><Relationship Id="rId1" Type="http://schemas.openxmlformats.org/officeDocument/2006/relationships/slideLayout" Target="../slideLayouts/slideLayout58.xml"/><Relationship Id="rId4" Type="http://schemas.openxmlformats.org/officeDocument/2006/relationships/image" Target="../media/image8.jpeg"/></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67.xml"/><Relationship Id="rId13" Type="http://schemas.openxmlformats.org/officeDocument/2006/relationships/theme" Target="../theme/theme9.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slideLayout" Target="../slideLayouts/slideLayout71.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 Id="rId14" Type="http://schemas.openxmlformats.org/officeDocument/2006/relationships/image" Target="../media/image1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chemeClr val="bg2">
              <a:lumMod val="20000"/>
              <a:lumOff val="80000"/>
            </a:schemeClr>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Rectangle 17"/>
          <p:cNvSpPr>
            <a:spLocks noChangeArrowheads="1"/>
          </p:cNvSpPr>
          <p:nvPr/>
        </p:nvSpPr>
        <p:spPr bwMode="white">
          <a:xfrm>
            <a:off x="0" y="0"/>
            <a:ext cx="152400" cy="6858000"/>
          </a:xfrm>
          <a:prstGeom prst="rect">
            <a:avLst/>
          </a:prstGeom>
          <a:solidFill>
            <a:schemeClr val="bg2">
              <a:lumMod val="20000"/>
              <a:lumOff val="80000"/>
            </a:schemeClr>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Rectangle 18"/>
          <p:cNvSpPr>
            <a:spLocks noChangeArrowheads="1"/>
          </p:cNvSpPr>
          <p:nvPr/>
        </p:nvSpPr>
        <p:spPr bwMode="white">
          <a:xfrm>
            <a:off x="8991600" y="0"/>
            <a:ext cx="152400" cy="6858000"/>
          </a:xfrm>
          <a:prstGeom prst="rect">
            <a:avLst/>
          </a:prstGeom>
          <a:solidFill>
            <a:schemeClr val="bg2">
              <a:lumMod val="20000"/>
              <a:lumOff val="80000"/>
            </a:schemeClr>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Rectangle 8"/>
          <p:cNvSpPr>
            <a:spLocks noChangeArrowheads="1"/>
          </p:cNvSpPr>
          <p:nvPr/>
        </p:nvSpPr>
        <p:spPr bwMode="auto">
          <a:xfrm>
            <a:off x="822324" y="6388385"/>
            <a:ext cx="8160131" cy="309563"/>
          </a:xfrm>
          <a:prstGeom prst="rect">
            <a:avLst/>
          </a:prstGeom>
          <a:solidFill>
            <a:schemeClr val="bg2">
              <a:lumMod val="40000"/>
              <a:lumOff val="60000"/>
            </a:schemeClr>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22" name="Title Placeholder 21"/>
          <p:cNvSpPr>
            <a:spLocks noGrp="1"/>
          </p:cNvSpPr>
          <p:nvPr>
            <p:ph type="title"/>
          </p:nvPr>
        </p:nvSpPr>
        <p:spPr>
          <a:xfrm>
            <a:off x="301752" y="228599"/>
            <a:ext cx="8534400" cy="1048143"/>
          </a:xfrm>
          <a:prstGeom prst="rect">
            <a:avLst/>
          </a:prstGeom>
        </p:spPr>
        <p:txBody>
          <a:bodyPr vert="horz" anchor="ctr">
            <a:normAutofit/>
          </a:bodyPr>
          <a:lstStyle/>
          <a:p>
            <a:r>
              <a:rPr kumimoji="0" lang="en-US" smtClean="0"/>
              <a:t>Click to edit Master title style</a:t>
            </a:r>
            <a:endParaRPr kumimoji="0" lang="en-US" dirty="0"/>
          </a:p>
        </p:txBody>
      </p:sp>
      <p:sp>
        <p:nvSpPr>
          <p:cNvPr id="13" name="Text Placeholder 12"/>
          <p:cNvSpPr>
            <a:spLocks noGrp="1"/>
          </p:cNvSpPr>
          <p:nvPr>
            <p:ph type="body" idx="1"/>
          </p:nvPr>
        </p:nvSpPr>
        <p:spPr>
          <a:xfrm>
            <a:off x="508000" y="1524000"/>
            <a:ext cx="81280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dirty="0"/>
          </a:p>
        </p:txBody>
      </p:sp>
      <p:sp>
        <p:nvSpPr>
          <p:cNvPr id="21" name="Rectangle 20"/>
          <p:cNvSpPr>
            <a:spLocks noChangeArrowheads="1"/>
          </p:cNvSpPr>
          <p:nvPr/>
        </p:nvSpPr>
        <p:spPr bwMode="white">
          <a:xfrm>
            <a:off x="0" y="3048"/>
            <a:ext cx="9144000" cy="152400"/>
          </a:xfrm>
          <a:prstGeom prst="rect">
            <a:avLst/>
          </a:prstGeom>
          <a:solidFill>
            <a:schemeClr val="bg2">
              <a:lumMod val="20000"/>
              <a:lumOff val="80000"/>
            </a:schemeClr>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24" name="Picture 23" descr="nrhi_logo.jpg"/>
          <p:cNvPicPr>
            <a:picLocks noChangeAspect="1"/>
          </p:cNvPicPr>
          <p:nvPr/>
        </p:nvPicPr>
        <p:blipFill>
          <a:blip r:embed="rId13"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
        <p:nvSpPr>
          <p:cNvPr id="15" name="Rectangle 14"/>
          <p:cNvSpPr>
            <a:spLocks noChangeArrowheads="1"/>
          </p:cNvSpPr>
          <p:nvPr/>
        </p:nvSpPr>
        <p:spPr bwMode="white">
          <a:xfrm>
            <a:off x="0" y="3048"/>
            <a:ext cx="9144000" cy="152400"/>
          </a:xfrm>
          <a:prstGeom prst="rect">
            <a:avLst/>
          </a:prstGeom>
          <a:solidFill>
            <a:schemeClr val="bg2">
              <a:lumMod val="20000"/>
              <a:lumOff val="80000"/>
            </a:schemeClr>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20" name="Picture 19" descr="nrhi_logo.jpg"/>
          <p:cNvPicPr>
            <a:picLocks noChangeAspect="1"/>
          </p:cNvPicPr>
          <p:nvPr/>
        </p:nvPicPr>
        <p:blipFill>
          <a:blip r:embed="rId13"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
        <p:nvSpPr>
          <p:cNvPr id="25" name="Footer Placeholder 24"/>
          <p:cNvSpPr>
            <a:spLocks noGrp="1"/>
          </p:cNvSpPr>
          <p:nvPr>
            <p:ph type="ftr" sz="quarter" idx="3"/>
          </p:nvPr>
        </p:nvSpPr>
        <p:spPr>
          <a:xfrm>
            <a:off x="1139728" y="6359280"/>
            <a:ext cx="5254677" cy="365125"/>
          </a:xfrm>
          <a:prstGeom prst="rect">
            <a:avLst/>
          </a:prstGeom>
        </p:spPr>
        <p:txBody>
          <a:bodyPr vert="horz" lIns="91440" tIns="45720" rIns="91440" bIns="45720" rtlCol="0" anchor="ctr"/>
          <a:lstStyle>
            <a:lvl1pPr algn="l">
              <a:defRPr sz="900">
                <a:solidFill>
                  <a:schemeClr val="tx1">
                    <a:tint val="75000"/>
                  </a:schemeClr>
                </a:solidFill>
                <a:latin typeface="Helvetica"/>
                <a:cs typeface="Helvetica"/>
              </a:defRPr>
            </a:lvl1pPr>
          </a:lstStyle>
          <a:p>
            <a:endParaRPr lang="en-US" dirty="0"/>
          </a:p>
        </p:txBody>
      </p:sp>
      <p:sp>
        <p:nvSpPr>
          <p:cNvPr id="26" name="Slide Number Placeholder 2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900">
                <a:solidFill>
                  <a:schemeClr val="tx1">
                    <a:tint val="75000"/>
                  </a:schemeClr>
                </a:solidFill>
                <a:latin typeface="Helvetica"/>
                <a:cs typeface="Helvetica"/>
              </a:defRPr>
            </a:lvl1pPr>
          </a:lstStyle>
          <a:p>
            <a:fld id="{443EC05F-8172-9747-86AE-1C8A5A9D86BF}" type="slidenum">
              <a:rPr lang="en-US" smtClean="0"/>
              <a:pPr/>
              <a:t>‹#›</a:t>
            </a:fld>
            <a:endParaRPr lang="en-US" dirty="0"/>
          </a:p>
        </p:txBody>
      </p:sp>
      <p:sp>
        <p:nvSpPr>
          <p:cNvPr id="23" name="Rectangle 22"/>
          <p:cNvSpPr>
            <a:spLocks noChangeArrowheads="1"/>
          </p:cNvSpPr>
          <p:nvPr userDrawn="1"/>
        </p:nvSpPr>
        <p:spPr bwMode="white">
          <a:xfrm>
            <a:off x="0" y="3048"/>
            <a:ext cx="9144000" cy="152400"/>
          </a:xfrm>
          <a:prstGeom prst="rect">
            <a:avLst/>
          </a:prstGeom>
          <a:solidFill>
            <a:schemeClr val="bg2">
              <a:lumMod val="20000"/>
              <a:lumOff val="80000"/>
            </a:schemeClr>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pic>
        <p:nvPicPr>
          <p:cNvPr id="27" name="Picture 26" descr="nrhi_logo.jpg"/>
          <p:cNvPicPr>
            <a:picLocks noChangeAspect="1"/>
          </p:cNvPicPr>
          <p:nvPr userDrawn="1"/>
        </p:nvPicPr>
        <p:blipFill>
          <a:blip r:embed="rId13" cstate="screen">
            <a:extLst>
              <a:ext uri="{28A0092B-C50C-407E-A947-70E740481C1C}">
                <a14:useLocalDpi xmlns:a14="http://schemas.microsoft.com/office/drawing/2010/main"/>
              </a:ext>
            </a:extLst>
          </a:blip>
          <a:srcRect/>
          <a:stretch>
            <a:fillRect/>
          </a:stretch>
        </p:blipFill>
        <p:spPr>
          <a:xfrm>
            <a:off x="208613" y="6445250"/>
            <a:ext cx="435912" cy="206375"/>
          </a:xfrm>
          <a:prstGeom prst="rect">
            <a:avLst/>
          </a:prstGeom>
        </p:spPr>
      </p:pic>
    </p:spTree>
  </p:cSld>
  <p:clrMap bg1="lt1" tx1="dk1" bg2="lt2" tx2="dk2" accent1="accent1" accent2="accent2" accent3="accent3" accent4="accent4" accent5="accent5" accent6="accent6" hlink="hlink" folHlink="folHlink"/>
  <p:sldLayoutIdLst>
    <p:sldLayoutId id="2147483851" r:id="rId1"/>
    <p:sldLayoutId id="2147483852" r:id="rId2"/>
    <p:sldLayoutId id="2147483853" r:id="rId3"/>
    <p:sldLayoutId id="2147483854" r:id="rId4"/>
    <p:sldLayoutId id="2147483855" r:id="rId5"/>
    <p:sldLayoutId id="2147483856" r:id="rId6"/>
    <p:sldLayoutId id="2147483857" r:id="rId7"/>
    <p:sldLayoutId id="2147483858" r:id="rId8"/>
    <p:sldLayoutId id="2147483859" r:id="rId9"/>
    <p:sldLayoutId id="2147483860" r:id="rId10"/>
    <p:sldLayoutId id="2147483861" r:id="rId11"/>
  </p:sldLayoutIdLst>
  <p:transition>
    <p:fade/>
  </p:transition>
  <p:timing>
    <p:tnLst>
      <p:par>
        <p:cTn id="1" dur="indefinite" restart="never" nodeType="tmRoot"/>
      </p:par>
    </p:tnLst>
  </p:timing>
  <p:hf hdr="0" ftr="0" dt="0"/>
  <p:txStyles>
    <p:titleStyle>
      <a:lvl1pPr algn="ctr" rtl="0" eaLnBrk="1" latinLnBrk="0" hangingPunct="1">
        <a:spcBef>
          <a:spcPct val="0"/>
        </a:spcBef>
        <a:buNone/>
        <a:defRPr kumimoji="0" sz="3300" b="1" i="0" kern="1200">
          <a:solidFill>
            <a:schemeClr val="accent3">
              <a:shade val="75000"/>
            </a:schemeClr>
          </a:solidFill>
          <a:latin typeface="Helvetica"/>
          <a:ea typeface="+mj-ea"/>
          <a:cs typeface="Helvetica"/>
        </a:defRPr>
      </a:lvl1pPr>
    </p:titleStyle>
    <p:bodyStyle>
      <a:lvl1pPr marL="274320" indent="-274320" algn="l" rtl="0" eaLnBrk="1" latinLnBrk="0" hangingPunct="1">
        <a:spcBef>
          <a:spcPts val="700"/>
        </a:spcBef>
        <a:buClr>
          <a:schemeClr val="accent1"/>
        </a:buClr>
        <a:buSzPct val="85000"/>
        <a:buFont typeface="Arial"/>
        <a:buChar char="•"/>
        <a:defRPr kumimoji="0" sz="2000" b="1" i="0" kern="1200">
          <a:solidFill>
            <a:schemeClr val="tx1"/>
          </a:solidFill>
          <a:latin typeface="Helvetica"/>
          <a:ea typeface="+mn-ea"/>
          <a:cs typeface="Helvetica"/>
        </a:defRPr>
      </a:lvl1pPr>
      <a:lvl2pPr marL="548640" indent="-274320" algn="l" rtl="0" eaLnBrk="1" latinLnBrk="0" hangingPunct="1">
        <a:spcBef>
          <a:spcPct val="20000"/>
        </a:spcBef>
        <a:buClr>
          <a:schemeClr val="accent1"/>
        </a:buClr>
        <a:buSzPct val="75000"/>
        <a:buFont typeface="Arial"/>
        <a:buChar char="•"/>
        <a:defRPr kumimoji="0" sz="1600" b="0" i="0" kern="1200">
          <a:solidFill>
            <a:schemeClr val="tx2"/>
          </a:solidFill>
          <a:latin typeface="Helvetica Light"/>
          <a:ea typeface="+mn-ea"/>
          <a:cs typeface="Helvetica Light"/>
        </a:defRPr>
      </a:lvl2pPr>
      <a:lvl3pPr marL="822960" indent="-228600" algn="l" rtl="0" eaLnBrk="1" latinLnBrk="0" hangingPunct="1">
        <a:spcBef>
          <a:spcPct val="20000"/>
        </a:spcBef>
        <a:buClr>
          <a:schemeClr val="accent1"/>
        </a:buClr>
        <a:buSzPct val="75000"/>
        <a:buFont typeface="Arial"/>
        <a:buChar char="•"/>
        <a:defRPr kumimoji="0" sz="1600" b="0" i="0" kern="1200">
          <a:solidFill>
            <a:schemeClr val="tx1"/>
          </a:solidFill>
          <a:latin typeface="Helvetica Light"/>
          <a:ea typeface="+mn-ea"/>
          <a:cs typeface="Helvetica Light"/>
        </a:defRPr>
      </a:lvl3pPr>
      <a:lvl4pPr marL="1097280" indent="-228600" algn="l" rtl="0" eaLnBrk="1" latinLnBrk="0" hangingPunct="1">
        <a:spcBef>
          <a:spcPct val="20000"/>
        </a:spcBef>
        <a:buClr>
          <a:schemeClr val="accent1"/>
        </a:buClr>
        <a:buSzPct val="75000"/>
        <a:buFont typeface="Arial"/>
        <a:buChar char="•"/>
        <a:defRPr kumimoji="0" sz="1600" b="0" i="0" kern="1200">
          <a:solidFill>
            <a:schemeClr val="tx2"/>
          </a:solidFill>
          <a:latin typeface="Helvetica Light"/>
          <a:ea typeface="+mn-ea"/>
          <a:cs typeface="Helvetica Light"/>
        </a:defRPr>
      </a:lvl4pPr>
      <a:lvl5pPr marL="1371600" indent="-228600" algn="l" rtl="0" eaLnBrk="1" latinLnBrk="0" hangingPunct="1">
        <a:spcBef>
          <a:spcPct val="20000"/>
        </a:spcBef>
        <a:buClr>
          <a:schemeClr val="accent1"/>
        </a:buClr>
        <a:buSzPct val="75000"/>
        <a:buFont typeface="Arial"/>
        <a:buChar char="•"/>
        <a:defRPr kumimoji="0" sz="1600" b="0" i="0" kern="1200">
          <a:solidFill>
            <a:schemeClr val="tx1"/>
          </a:solidFill>
          <a:latin typeface="Helvetica Light"/>
          <a:ea typeface="+mn-ea"/>
          <a:cs typeface="Helvetica Light"/>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1746" name="Picture 3"/>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Title Placeholder 1"/>
          <p:cNvSpPr>
            <a:spLocks noGrp="1"/>
          </p:cNvSpPr>
          <p:nvPr>
            <p:ph type="title"/>
          </p:nvPr>
        </p:nvSpPr>
        <p:spPr bwMode="auto">
          <a:xfrm>
            <a:off x="579438" y="531813"/>
            <a:ext cx="7358062"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content headline</a:t>
            </a:r>
          </a:p>
        </p:txBody>
      </p:sp>
      <p:sp>
        <p:nvSpPr>
          <p:cNvPr id="31748" name="Text Placeholder 2"/>
          <p:cNvSpPr>
            <a:spLocks noGrp="1"/>
          </p:cNvSpPr>
          <p:nvPr>
            <p:ph type="body" idx="1"/>
          </p:nvPr>
        </p:nvSpPr>
        <p:spPr bwMode="auto">
          <a:xfrm>
            <a:off x="590550" y="1577975"/>
            <a:ext cx="5913438"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3527090785"/>
      </p:ext>
    </p:extLst>
  </p:cSld>
  <p:clrMap bg1="lt1" tx1="dk1" bg2="lt2" tx2="dk2" accent1="accent1" accent2="accent2" accent3="accent3" accent4="accent4" accent5="accent5" accent6="accent6" hlink="hlink" folHlink="folHlink"/>
  <p:sldLayoutIdLst>
    <p:sldLayoutId id="2147483869" r:id="rId1"/>
    <p:sldLayoutId id="2147483870" r:id="rId2"/>
  </p:sldLayoutIdLst>
  <p:hf hdr="0" ftr="0" dt="0"/>
  <p:txStyles>
    <p:titleStyle>
      <a:lvl1pPr algn="l" defTabSz="457200" rtl="0" fontAlgn="base">
        <a:spcBef>
          <a:spcPct val="0"/>
        </a:spcBef>
        <a:spcAft>
          <a:spcPct val="0"/>
        </a:spcAft>
        <a:defRPr sz="2400" kern="1200">
          <a:solidFill>
            <a:srgbClr val="7F7F7F"/>
          </a:solidFill>
          <a:latin typeface="Arial Black"/>
          <a:ea typeface="+mj-ea"/>
          <a:cs typeface="Arial Black"/>
        </a:defRPr>
      </a:lvl1pPr>
      <a:lvl2pPr algn="l" defTabSz="457200" rtl="0" fontAlgn="base">
        <a:spcBef>
          <a:spcPct val="0"/>
        </a:spcBef>
        <a:spcAft>
          <a:spcPct val="0"/>
        </a:spcAft>
        <a:defRPr sz="2400">
          <a:solidFill>
            <a:srgbClr val="7F7F7F"/>
          </a:solidFill>
          <a:latin typeface="Arial Black" pitchFamily="34" charset="0"/>
        </a:defRPr>
      </a:lvl2pPr>
      <a:lvl3pPr algn="l" defTabSz="457200" rtl="0" fontAlgn="base">
        <a:spcBef>
          <a:spcPct val="0"/>
        </a:spcBef>
        <a:spcAft>
          <a:spcPct val="0"/>
        </a:spcAft>
        <a:defRPr sz="2400">
          <a:solidFill>
            <a:srgbClr val="7F7F7F"/>
          </a:solidFill>
          <a:latin typeface="Arial Black" pitchFamily="34" charset="0"/>
        </a:defRPr>
      </a:lvl3pPr>
      <a:lvl4pPr algn="l" defTabSz="457200" rtl="0" fontAlgn="base">
        <a:spcBef>
          <a:spcPct val="0"/>
        </a:spcBef>
        <a:spcAft>
          <a:spcPct val="0"/>
        </a:spcAft>
        <a:defRPr sz="2400">
          <a:solidFill>
            <a:srgbClr val="7F7F7F"/>
          </a:solidFill>
          <a:latin typeface="Arial Black" pitchFamily="34" charset="0"/>
        </a:defRPr>
      </a:lvl4pPr>
      <a:lvl5pPr algn="l" defTabSz="457200" rtl="0" fontAlgn="base">
        <a:spcBef>
          <a:spcPct val="0"/>
        </a:spcBef>
        <a:spcAft>
          <a:spcPct val="0"/>
        </a:spcAft>
        <a:defRPr sz="2400">
          <a:solidFill>
            <a:srgbClr val="7F7F7F"/>
          </a:solidFill>
          <a:latin typeface="Arial Black" pitchFamily="34" charset="0"/>
        </a:defRPr>
      </a:lvl5pPr>
      <a:lvl6pPr marL="457200" algn="l" defTabSz="457200" rtl="0" fontAlgn="base">
        <a:spcBef>
          <a:spcPct val="0"/>
        </a:spcBef>
        <a:spcAft>
          <a:spcPct val="0"/>
        </a:spcAft>
        <a:defRPr sz="2400">
          <a:solidFill>
            <a:srgbClr val="7F7F7F"/>
          </a:solidFill>
          <a:latin typeface="Arial Black" pitchFamily="34" charset="0"/>
        </a:defRPr>
      </a:lvl6pPr>
      <a:lvl7pPr marL="914400" algn="l" defTabSz="457200" rtl="0" fontAlgn="base">
        <a:spcBef>
          <a:spcPct val="0"/>
        </a:spcBef>
        <a:spcAft>
          <a:spcPct val="0"/>
        </a:spcAft>
        <a:defRPr sz="2400">
          <a:solidFill>
            <a:srgbClr val="7F7F7F"/>
          </a:solidFill>
          <a:latin typeface="Arial Black" pitchFamily="34" charset="0"/>
        </a:defRPr>
      </a:lvl7pPr>
      <a:lvl8pPr marL="1371600" algn="l" defTabSz="457200" rtl="0" fontAlgn="base">
        <a:spcBef>
          <a:spcPct val="0"/>
        </a:spcBef>
        <a:spcAft>
          <a:spcPct val="0"/>
        </a:spcAft>
        <a:defRPr sz="2400">
          <a:solidFill>
            <a:srgbClr val="7F7F7F"/>
          </a:solidFill>
          <a:latin typeface="Arial Black" pitchFamily="34" charset="0"/>
        </a:defRPr>
      </a:lvl8pPr>
      <a:lvl9pPr marL="1828800" algn="l" defTabSz="457200" rtl="0" fontAlgn="base">
        <a:spcBef>
          <a:spcPct val="0"/>
        </a:spcBef>
        <a:spcAft>
          <a:spcPct val="0"/>
        </a:spcAft>
        <a:defRPr sz="2400">
          <a:solidFill>
            <a:srgbClr val="7F7F7F"/>
          </a:solidFill>
          <a:latin typeface="Arial Black" pitchFamily="34" charset="0"/>
        </a:defRPr>
      </a:lvl9pPr>
    </p:titleStyle>
    <p:bodyStyle>
      <a:lvl1pPr marL="225425" indent="-225425" algn="l" defTabSz="457200" rtl="0" fontAlgn="base">
        <a:spcBef>
          <a:spcPct val="20000"/>
        </a:spcBef>
        <a:spcAft>
          <a:spcPct val="0"/>
        </a:spcAft>
        <a:buFont typeface="Arial" pitchFamily="34" charset="0"/>
        <a:buChar char="•"/>
        <a:defRPr sz="2400" kern="1200">
          <a:solidFill>
            <a:srgbClr val="7F7F7F"/>
          </a:solidFill>
          <a:latin typeface="Arial"/>
          <a:ea typeface="+mn-ea"/>
          <a:cs typeface="Arial"/>
        </a:defRPr>
      </a:lvl1pPr>
      <a:lvl2pPr marL="742950" indent="-285750" algn="l" defTabSz="457200" rtl="0" fontAlgn="base">
        <a:spcBef>
          <a:spcPct val="20000"/>
        </a:spcBef>
        <a:spcAft>
          <a:spcPct val="0"/>
        </a:spcAft>
        <a:buFont typeface="Arial" pitchFamily="34" charset="0"/>
        <a:buChar char="–"/>
        <a:defRPr sz="2200" kern="1200">
          <a:solidFill>
            <a:srgbClr val="7F7F7F"/>
          </a:solidFill>
          <a:latin typeface="Arial"/>
          <a:ea typeface="+mn-ea"/>
          <a:cs typeface="Arial"/>
        </a:defRPr>
      </a:lvl2pPr>
      <a:lvl3pPr marL="1143000" indent="-228600" algn="l" defTabSz="457200" rtl="0" fontAlgn="base">
        <a:spcBef>
          <a:spcPct val="20000"/>
        </a:spcBef>
        <a:spcAft>
          <a:spcPct val="0"/>
        </a:spcAft>
        <a:buFont typeface="Arial" pitchFamily="34" charset="0"/>
        <a:buChar char="•"/>
        <a:defRPr sz="2000" kern="1200">
          <a:solidFill>
            <a:srgbClr val="7F7F7F"/>
          </a:solidFill>
          <a:latin typeface="Arial"/>
          <a:ea typeface="+mn-ea"/>
          <a:cs typeface="Arial"/>
        </a:defRPr>
      </a:lvl3pPr>
      <a:lvl4pPr marL="1600200" indent="-228600" algn="l" defTabSz="457200" rtl="0" fontAlgn="base">
        <a:spcBef>
          <a:spcPct val="20000"/>
        </a:spcBef>
        <a:spcAft>
          <a:spcPct val="0"/>
        </a:spcAft>
        <a:buFont typeface="Arial" pitchFamily="34" charset="0"/>
        <a:buChar char="–"/>
        <a:defRPr kern="1200">
          <a:solidFill>
            <a:srgbClr val="7F7F7F"/>
          </a:solidFill>
          <a:latin typeface="Arial"/>
          <a:ea typeface="+mn-ea"/>
          <a:cs typeface="Arial"/>
        </a:defRPr>
      </a:lvl4pPr>
      <a:lvl5pPr marL="2057400" indent="-228600" algn="l" defTabSz="457200" rtl="0" fontAlgn="base">
        <a:spcBef>
          <a:spcPct val="20000"/>
        </a:spcBef>
        <a:spcAft>
          <a:spcPct val="0"/>
        </a:spcAft>
        <a:buFont typeface="Arial" pitchFamily="34" charset="0"/>
        <a:buChar char="»"/>
        <a:defRPr sz="1600" kern="1200">
          <a:solidFill>
            <a:srgbClr val="7F7F7F"/>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D3453D03-7149-4ADD-A50D-CC0ABCD6ECEC}" type="slidenum">
              <a:rPr lang="en-US" smtClean="0">
                <a:solidFill>
                  <a:prstClr val="black">
                    <a:tint val="75000"/>
                  </a:prstClr>
                </a:solidFill>
              </a:rPr>
              <a:pPr defTabSz="914400"/>
              <a:t>‹#›</a:t>
            </a:fld>
            <a:endParaRPr lang="en-US" dirty="0">
              <a:solidFill>
                <a:prstClr val="black">
                  <a:tint val="75000"/>
                </a:prstClr>
              </a:solidFill>
            </a:endParaRPr>
          </a:p>
        </p:txBody>
      </p:sp>
      <p:pic>
        <p:nvPicPr>
          <p:cNvPr id="8" name="Picture 7" descr="QCORP-Color 2013.jpg"/>
          <p:cNvPicPr>
            <a:picLocks noChangeAspect="1"/>
          </p:cNvPicPr>
          <p:nvPr userDrawn="1"/>
        </p:nvPicPr>
        <p:blipFill>
          <a:blip r:embed="rId13" cstate="print"/>
          <a:stretch>
            <a:fillRect/>
          </a:stretch>
        </p:blipFill>
        <p:spPr>
          <a:xfrm>
            <a:off x="457200" y="6172200"/>
            <a:ext cx="1568409" cy="548640"/>
          </a:xfrm>
          <a:prstGeom prst="rect">
            <a:avLst/>
          </a:prstGeom>
        </p:spPr>
      </p:pic>
    </p:spTree>
    <p:extLst>
      <p:ext uri="{BB962C8B-B14F-4D97-AF65-F5344CB8AC3E}">
        <p14:creationId xmlns:p14="http://schemas.microsoft.com/office/powerpoint/2010/main" val="402190298"/>
      </p:ext>
    </p:extLst>
  </p:cSld>
  <p:clrMap bg1="lt1" tx1="dk1" bg2="lt2" tx2="dk2" accent1="accent1" accent2="accent2" accent3="accent3" accent4="accent4" accent5="accent5" accent6="accent6" hlink="hlink" folHlink="folHlink"/>
  <p:sldLayoutIdLst>
    <p:sldLayoutId id="2147483872" r:id="rId1"/>
    <p:sldLayoutId id="2147483873" r:id="rId2"/>
    <p:sldLayoutId id="2147483874" r:id="rId3"/>
    <p:sldLayoutId id="2147483875" r:id="rId4"/>
    <p:sldLayoutId id="2147483876" r:id="rId5"/>
    <p:sldLayoutId id="2147483877" r:id="rId6"/>
    <p:sldLayoutId id="2147483878" r:id="rId7"/>
    <p:sldLayoutId id="2147483879" r:id="rId8"/>
    <p:sldLayoutId id="2147483880" r:id="rId9"/>
    <p:sldLayoutId id="2147483881" r:id="rId10"/>
    <p:sldLayoutId id="2147483882" r:id="rId11"/>
  </p:sldLayoutIdLst>
  <p:hf hdr="0" ftr="0" dt="0"/>
  <p:txStyles>
    <p:titleStyle>
      <a:lvl1pPr algn="l" defTabSz="914400" rtl="0" eaLnBrk="1" latinLnBrk="0" hangingPunct="1">
        <a:spcBef>
          <a:spcPct val="0"/>
        </a:spcBef>
        <a:buNone/>
        <a:defRPr sz="3600" kern="1200" baseline="0">
          <a:solidFill>
            <a:srgbClr val="0079C2"/>
          </a:solidFill>
          <a:latin typeface="Calibri" pitchFamily="34" charset="0"/>
          <a:ea typeface="+mj-ea"/>
          <a:cs typeface="+mj-cs"/>
        </a:defRPr>
      </a:lvl1pPr>
    </p:titleStyle>
    <p:bodyStyle>
      <a:lvl1pPr marL="342900" indent="-342900" algn="l" defTabSz="914400" rtl="0" eaLnBrk="1" latinLnBrk="0" hangingPunct="1">
        <a:spcBef>
          <a:spcPct val="20000"/>
        </a:spcBef>
        <a:buClr>
          <a:srgbClr val="B4CD95"/>
        </a:buClr>
        <a:buFont typeface="Arial" pitchFamily="34" charset="0"/>
        <a:buChar char="•"/>
        <a:defRPr sz="3200" kern="1200" baseline="0">
          <a:solidFill>
            <a:schemeClr val="tx1"/>
          </a:solidFill>
          <a:latin typeface="Calibri" pitchFamily="34" charset="0"/>
          <a:ea typeface="+mn-ea"/>
          <a:cs typeface="+mn-cs"/>
        </a:defRPr>
      </a:lvl1pPr>
      <a:lvl2pPr marL="742950" indent="-285750" algn="l" defTabSz="914400" rtl="0" eaLnBrk="1" latinLnBrk="0" hangingPunct="1">
        <a:spcBef>
          <a:spcPct val="20000"/>
        </a:spcBef>
        <a:buClr>
          <a:srgbClr val="AFCE83"/>
        </a:buClr>
        <a:buFont typeface="Arial" pitchFamily="34" charset="0"/>
        <a:buChar char="–"/>
        <a:defRPr sz="2800" kern="1200" baseline="0">
          <a:solidFill>
            <a:schemeClr val="tx1"/>
          </a:solidFill>
          <a:latin typeface="Calibri" pitchFamily="34" charset="0"/>
          <a:ea typeface="+mn-ea"/>
          <a:cs typeface="+mn-cs"/>
        </a:defRPr>
      </a:lvl2pPr>
      <a:lvl3pPr marL="1143000" indent="-228600" algn="l" defTabSz="914400" rtl="0" eaLnBrk="1" latinLnBrk="0" hangingPunct="1">
        <a:spcBef>
          <a:spcPct val="20000"/>
        </a:spcBef>
        <a:buClr>
          <a:srgbClr val="AFCE83"/>
        </a:buClr>
        <a:buFont typeface="Arial" pitchFamily="34" charset="0"/>
        <a:buChar char="•"/>
        <a:defRPr sz="2400" kern="1200" baseline="0">
          <a:solidFill>
            <a:schemeClr val="tx1"/>
          </a:solidFill>
          <a:latin typeface="Calibri" pitchFamily="34" charset="0"/>
          <a:ea typeface="+mn-ea"/>
          <a:cs typeface="+mn-cs"/>
        </a:defRPr>
      </a:lvl3pPr>
      <a:lvl4pPr marL="1600200" indent="-228600" algn="l" defTabSz="914400" rtl="0" eaLnBrk="1" latinLnBrk="0" hangingPunct="1">
        <a:spcBef>
          <a:spcPct val="20000"/>
        </a:spcBef>
        <a:buClr>
          <a:srgbClr val="AFCE83"/>
        </a:buClr>
        <a:buFont typeface="Arial" pitchFamily="34" charset="0"/>
        <a:buChar char="–"/>
        <a:defRPr sz="2000" kern="1200" baseline="0">
          <a:solidFill>
            <a:schemeClr val="tx1"/>
          </a:solidFill>
          <a:latin typeface="Calibri" pitchFamily="34" charset="0"/>
          <a:ea typeface="+mn-ea"/>
          <a:cs typeface="+mn-cs"/>
        </a:defRPr>
      </a:lvl4pPr>
      <a:lvl5pPr marL="2057400" indent="-228600" algn="l" defTabSz="914400" rtl="0" eaLnBrk="1" latinLnBrk="0" hangingPunct="1">
        <a:spcBef>
          <a:spcPct val="20000"/>
        </a:spcBef>
        <a:buClr>
          <a:srgbClr val="AFCE83"/>
        </a:buClr>
        <a:buFont typeface="Arial" pitchFamily="34" charset="0"/>
        <a:buChar char="»"/>
        <a:defRPr sz="2000" kern="1200" baseline="0">
          <a:solidFill>
            <a:schemeClr val="tx1"/>
          </a:solidFill>
          <a:latin typeface="Calibri"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descr="ICSI_Template1-1.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00760"/>
            <a:ext cx="9144000" cy="6400800"/>
          </a:xfrm>
          <a:prstGeom prst="rect">
            <a:avLst/>
          </a:prstGeom>
        </p:spPr>
      </p:pic>
      <p:sp>
        <p:nvSpPr>
          <p:cNvPr id="4" name="Slide Number Placeholder 5"/>
          <p:cNvSpPr>
            <a:spLocks noGrp="1"/>
          </p:cNvSpPr>
          <p:nvPr>
            <p:ph type="sldNum" sz="quarter" idx="4"/>
          </p:nvPr>
        </p:nvSpPr>
        <p:spPr>
          <a:xfrm>
            <a:off x="6553200" y="6477310"/>
            <a:ext cx="2133600" cy="365125"/>
          </a:xfrm>
          <a:prstGeom prst="rect">
            <a:avLst/>
          </a:prstGeom>
        </p:spPr>
        <p:txBody>
          <a:bodyPr/>
          <a:lstStyle>
            <a:lvl1pPr algn="r">
              <a:defRPr sz="1200">
                <a:solidFill>
                  <a:srgbClr val="000000"/>
                </a:solidFill>
                <a:latin typeface="Arial"/>
                <a:cs typeface="Arial"/>
              </a:defRPr>
            </a:lvl1pPr>
          </a:lstStyle>
          <a:p>
            <a:fld id="{06D24177-E1EE-C541-82F4-99ABDC75BB61}" type="slidenum">
              <a:rPr lang="en-US" smtClean="0"/>
              <a:pPr/>
              <a:t>‹#›</a:t>
            </a:fld>
            <a:endParaRPr lang="en-US" dirty="0"/>
          </a:p>
        </p:txBody>
      </p:sp>
      <p:sp>
        <p:nvSpPr>
          <p:cNvPr id="5" name="Date Placeholder 3"/>
          <p:cNvSpPr>
            <a:spLocks noGrp="1"/>
          </p:cNvSpPr>
          <p:nvPr>
            <p:ph type="dt" sz="half" idx="2"/>
          </p:nvPr>
        </p:nvSpPr>
        <p:spPr>
          <a:xfrm>
            <a:off x="4576294" y="6477310"/>
            <a:ext cx="2133600" cy="365125"/>
          </a:xfrm>
          <a:prstGeom prst="rect">
            <a:avLst/>
          </a:prstGeom>
        </p:spPr>
        <p:txBody>
          <a:bodyPr/>
          <a:lstStyle>
            <a:lvl1pPr>
              <a:defRPr sz="1200">
                <a:solidFill>
                  <a:srgbClr val="000000"/>
                </a:solidFill>
                <a:latin typeface="Arial"/>
                <a:cs typeface="Arial"/>
              </a:defRPr>
            </a:lvl1pPr>
          </a:lstStyle>
          <a:p>
            <a:endParaRPr lang="en-US" dirty="0"/>
          </a:p>
        </p:txBody>
      </p:sp>
    </p:spTree>
    <p:extLst>
      <p:ext uri="{BB962C8B-B14F-4D97-AF65-F5344CB8AC3E}">
        <p14:creationId xmlns:p14="http://schemas.microsoft.com/office/powerpoint/2010/main" val="41243812"/>
      </p:ext>
    </p:extLst>
  </p:cSld>
  <p:clrMap bg1="lt1" tx1="dk1" bg2="lt2" tx2="dk2" accent1="accent1" accent2="accent2" accent3="accent3" accent4="accent4" accent5="accent5" accent6="accent6" hlink="hlink" folHlink="folHlink"/>
  <p:sldLayoutIdLst>
    <p:sldLayoutId id="2147483884" r:id="rId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4" descr="I:\Administration\Document Preparation\Logos\MHQP Logo\TIF\logoHR_RGB.tif"/>
          <p:cNvPicPr>
            <a:picLocks noChangeAspect="1" noChangeArrowheads="1"/>
          </p:cNvPicPr>
          <p:nvPr/>
        </p:nvPicPr>
        <p:blipFill>
          <a:blip r:embed="rId14"/>
          <a:srcRect/>
          <a:stretch>
            <a:fillRect/>
          </a:stretch>
        </p:blipFill>
        <p:spPr bwMode="auto">
          <a:xfrm>
            <a:off x="7391400" y="5943600"/>
            <a:ext cx="1524000" cy="779463"/>
          </a:xfrm>
          <a:prstGeom prst="rect">
            <a:avLst/>
          </a:prstGeom>
          <a:noFill/>
          <a:ln w="9525">
            <a:noFill/>
            <a:miter lim="800000"/>
            <a:headEnd/>
            <a:tailEnd/>
          </a:ln>
        </p:spPr>
      </p:pic>
      <p:sp>
        <p:nvSpPr>
          <p:cNvPr id="1027" name="Title Placeholder 21"/>
          <p:cNvSpPr>
            <a:spLocks noGrp="1"/>
          </p:cNvSpPr>
          <p:nvPr>
            <p:ph type="title"/>
          </p:nvPr>
        </p:nvSpPr>
        <p:spPr bwMode="auto">
          <a:xfrm>
            <a:off x="609600" y="228600"/>
            <a:ext cx="81534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8" name="Text Placeholder 12"/>
          <p:cNvSpPr>
            <a:spLocks noGrp="1"/>
          </p:cNvSpPr>
          <p:nvPr>
            <p:ph type="body" idx="1"/>
          </p:nvPr>
        </p:nvSpPr>
        <p:spPr bwMode="auto">
          <a:xfrm>
            <a:off x="612775" y="1600200"/>
            <a:ext cx="81534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fontAlgn="auto" latinLnBrk="0" hangingPunct="1">
              <a:spcBef>
                <a:spcPts val="0"/>
              </a:spcBef>
              <a:spcAft>
                <a:spcPts val="0"/>
              </a:spcAft>
              <a:defRPr kumimoji="0" sz="1400">
                <a:solidFill>
                  <a:schemeClr val="tx2"/>
                </a:solidFill>
                <a:latin typeface="+mn-lt"/>
              </a:defRPr>
            </a:lvl1pPr>
          </a:lstStyle>
          <a:p>
            <a:pPr defTabSz="914400">
              <a:defRPr/>
            </a:pPr>
            <a:endParaRPr lang="en-US" dirty="0">
              <a:solidFill>
                <a:srgbClr val="FFFFFF"/>
              </a:solidFill>
            </a:endParaRPr>
          </a:p>
        </p:txBody>
      </p:sp>
      <p:sp>
        <p:nvSpPr>
          <p:cNvPr id="7" name="Rectangle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8" name="Rectangle 7"/>
          <p:cNvSpPr/>
          <p:nvPr/>
        </p:nvSpPr>
        <p:spPr>
          <a:xfrm>
            <a:off x="0" y="1355725"/>
            <a:ext cx="533400" cy="182563"/>
          </a:xfrm>
          <a:prstGeom prst="rect">
            <a:avLst/>
          </a:prstGeom>
          <a:solidFill>
            <a:srgbClr val="19377D"/>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9" name="Rectangle 8"/>
          <p:cNvSpPr/>
          <p:nvPr/>
        </p:nvSpPr>
        <p:spPr>
          <a:xfrm>
            <a:off x="590550" y="1355725"/>
            <a:ext cx="8553450" cy="182563"/>
          </a:xfrm>
          <a:prstGeom prst="rect">
            <a:avLst/>
          </a:prstGeom>
          <a:solidFill>
            <a:srgbClr val="EB910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EB910F"/>
              </a:solidFill>
            </a:endParaRPr>
          </a:p>
        </p:txBody>
      </p:sp>
      <p:sp>
        <p:nvSpPr>
          <p:cNvPr id="1033" name="Rectangle 11"/>
          <p:cNvSpPr>
            <a:spLocks noChangeArrowheads="1"/>
          </p:cNvSpPr>
          <p:nvPr/>
        </p:nvSpPr>
        <p:spPr bwMode="auto">
          <a:xfrm>
            <a:off x="584200" y="6535738"/>
            <a:ext cx="1016000" cy="246062"/>
          </a:xfrm>
          <a:prstGeom prst="rect">
            <a:avLst/>
          </a:prstGeom>
          <a:noFill/>
          <a:ln>
            <a:noFill/>
          </a:ln>
          <a:extLst/>
        </p:spPr>
        <p:txBody>
          <a:bodyPr wrap="none">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eaLnBrk="0" fontAlgn="base" hangingPunct="0">
              <a:spcBef>
                <a:spcPct val="0"/>
              </a:spcBef>
              <a:spcAft>
                <a:spcPct val="0"/>
              </a:spcAft>
              <a:defRPr sz="2400">
                <a:solidFill>
                  <a:schemeClr val="tx1"/>
                </a:solidFill>
                <a:latin typeface="Arial" pitchFamily="34" charset="0"/>
              </a:defRPr>
            </a:lvl6pPr>
            <a:lvl7pPr marL="2971800" indent="-228600" eaLnBrk="0" fontAlgn="base" hangingPunct="0">
              <a:spcBef>
                <a:spcPct val="0"/>
              </a:spcBef>
              <a:spcAft>
                <a:spcPct val="0"/>
              </a:spcAft>
              <a:defRPr sz="2400">
                <a:solidFill>
                  <a:schemeClr val="tx1"/>
                </a:solidFill>
                <a:latin typeface="Arial" pitchFamily="34" charset="0"/>
              </a:defRPr>
            </a:lvl7pPr>
            <a:lvl8pPr marL="3429000" indent="-228600" eaLnBrk="0" fontAlgn="base" hangingPunct="0">
              <a:spcBef>
                <a:spcPct val="0"/>
              </a:spcBef>
              <a:spcAft>
                <a:spcPct val="0"/>
              </a:spcAft>
              <a:defRPr sz="2400">
                <a:solidFill>
                  <a:schemeClr val="tx1"/>
                </a:solidFill>
                <a:latin typeface="Arial" pitchFamily="34" charset="0"/>
              </a:defRPr>
            </a:lvl8pPr>
            <a:lvl9pPr marL="3886200" indent="-228600" eaLnBrk="0" fontAlgn="base" hangingPunct="0">
              <a:spcBef>
                <a:spcPct val="0"/>
              </a:spcBef>
              <a:spcAft>
                <a:spcPct val="0"/>
              </a:spcAft>
              <a:defRPr sz="2400">
                <a:solidFill>
                  <a:schemeClr val="tx1"/>
                </a:solidFill>
                <a:latin typeface="Arial" pitchFamily="34" charset="0"/>
              </a:defRPr>
            </a:lvl9pPr>
          </a:lstStyle>
          <a:p>
            <a:pPr defTabSz="914400" eaLnBrk="1" fontAlgn="base" hangingPunct="1">
              <a:spcBef>
                <a:spcPct val="0"/>
              </a:spcBef>
              <a:spcAft>
                <a:spcPct val="0"/>
              </a:spcAft>
              <a:defRPr/>
            </a:pPr>
            <a:r>
              <a:rPr lang="en-US" altLang="en-US" sz="1000" dirty="0" smtClean="0">
                <a:solidFill>
                  <a:srgbClr val="002060"/>
                </a:solidFill>
              </a:rPr>
              <a:t>© MHQP 2015</a:t>
            </a:r>
          </a:p>
        </p:txBody>
      </p:sp>
      <p:sp>
        <p:nvSpPr>
          <p:cNvPr id="13" name="Slide Number Placeholder 12"/>
          <p:cNvSpPr>
            <a:spLocks noGrp="1"/>
          </p:cNvSpPr>
          <p:nvPr>
            <p:ph type="sldNum" sz="quarter" idx="4"/>
          </p:nvPr>
        </p:nvSpPr>
        <p:spPr>
          <a:xfrm>
            <a:off x="4343400" y="6492875"/>
            <a:ext cx="457200" cy="365125"/>
          </a:xfrm>
          <a:prstGeom prst="rect">
            <a:avLst/>
          </a:prstGeom>
        </p:spPr>
        <p:txBody>
          <a:bodyPr vert="horz" lIns="91440" tIns="45720" rIns="91440" bIns="45720" rtlCol="0" anchor="ctr"/>
          <a:lstStyle>
            <a:lvl1pPr algn="ctr">
              <a:defRPr sz="1200" b="1">
                <a:solidFill>
                  <a:schemeClr val="bg2"/>
                </a:solidFill>
                <a:latin typeface="Arial" charset="0"/>
              </a:defRPr>
            </a:lvl1pPr>
          </a:lstStyle>
          <a:p>
            <a:pPr defTabSz="914400" fontAlgn="base">
              <a:spcBef>
                <a:spcPct val="0"/>
              </a:spcBef>
              <a:spcAft>
                <a:spcPct val="0"/>
              </a:spcAft>
              <a:defRPr/>
            </a:pPr>
            <a:fld id="{82CC4A71-A246-4F5E-A944-122B4BB35A44}" type="slidenum">
              <a:rPr lang="en-US">
                <a:solidFill>
                  <a:srgbClr val="002060"/>
                </a:solidFill>
              </a:rPr>
              <a:pPr defTabSz="914400" fontAlgn="base">
                <a:spcBef>
                  <a:spcPct val="0"/>
                </a:spcBef>
                <a:spcAft>
                  <a:spcPct val="0"/>
                </a:spcAft>
                <a:defRPr/>
              </a:pPr>
              <a:t>‹#›</a:t>
            </a:fld>
            <a:endParaRPr lang="en-US" dirty="0">
              <a:solidFill>
                <a:srgbClr val="002060"/>
              </a:solidFill>
            </a:endParaRPr>
          </a:p>
        </p:txBody>
      </p:sp>
    </p:spTree>
    <p:extLst>
      <p:ext uri="{BB962C8B-B14F-4D97-AF65-F5344CB8AC3E}">
        <p14:creationId xmlns:p14="http://schemas.microsoft.com/office/powerpoint/2010/main" val="3641813594"/>
      </p:ext>
    </p:extLst>
  </p:cSld>
  <p:clrMap bg1="lt1" tx1="dk1" bg2="lt2" tx2="dk2" accent1="accent1" accent2="accent2" accent3="accent3" accent4="accent4" accent5="accent5" accent6="accent6" hlink="hlink" folHlink="folHlink"/>
  <p:sldLayoutIdLst>
    <p:sldLayoutId id="2147483900" r:id="rId1"/>
    <p:sldLayoutId id="2147483901" r:id="rId2"/>
    <p:sldLayoutId id="2147483902" r:id="rId3"/>
    <p:sldLayoutId id="2147483903" r:id="rId4"/>
    <p:sldLayoutId id="2147483904" r:id="rId5"/>
    <p:sldLayoutId id="2147483905" r:id="rId6"/>
    <p:sldLayoutId id="2147483906" r:id="rId7"/>
    <p:sldLayoutId id="2147483907" r:id="rId8"/>
    <p:sldLayoutId id="2147483908" r:id="rId9"/>
    <p:sldLayoutId id="2147483909" r:id="rId10"/>
    <p:sldLayoutId id="2147483910" r:id="rId11"/>
    <p:sldLayoutId id="2147483911" r:id="rId12"/>
  </p:sldLayoutIdLst>
  <p:hf hdr="0" ftr="0" dt="0"/>
  <p:txStyles>
    <p:titleStyle>
      <a:lvl1pPr algn="l" rtl="0" eaLnBrk="0" fontAlgn="base" hangingPunct="0">
        <a:spcBef>
          <a:spcPct val="0"/>
        </a:spcBef>
        <a:spcAft>
          <a:spcPct val="0"/>
        </a:spcAft>
        <a:defRPr sz="3200" kern="1200">
          <a:solidFill>
            <a:schemeClr val="bg2"/>
          </a:solidFill>
          <a:latin typeface="+mj-lt"/>
          <a:ea typeface="+mj-ea"/>
          <a:cs typeface="+mj-cs"/>
        </a:defRPr>
      </a:lvl1pPr>
      <a:lvl2pPr algn="l" rtl="0" eaLnBrk="0" fontAlgn="base" hangingPunct="0">
        <a:spcBef>
          <a:spcPct val="0"/>
        </a:spcBef>
        <a:spcAft>
          <a:spcPct val="0"/>
        </a:spcAft>
        <a:defRPr sz="3200">
          <a:solidFill>
            <a:schemeClr val="bg2"/>
          </a:solidFill>
          <a:latin typeface="Arial" charset="0"/>
        </a:defRPr>
      </a:lvl2pPr>
      <a:lvl3pPr algn="l" rtl="0" eaLnBrk="0" fontAlgn="base" hangingPunct="0">
        <a:spcBef>
          <a:spcPct val="0"/>
        </a:spcBef>
        <a:spcAft>
          <a:spcPct val="0"/>
        </a:spcAft>
        <a:defRPr sz="3200">
          <a:solidFill>
            <a:schemeClr val="bg2"/>
          </a:solidFill>
          <a:latin typeface="Arial" charset="0"/>
        </a:defRPr>
      </a:lvl3pPr>
      <a:lvl4pPr algn="l" rtl="0" eaLnBrk="0" fontAlgn="base" hangingPunct="0">
        <a:spcBef>
          <a:spcPct val="0"/>
        </a:spcBef>
        <a:spcAft>
          <a:spcPct val="0"/>
        </a:spcAft>
        <a:defRPr sz="3200">
          <a:solidFill>
            <a:schemeClr val="bg2"/>
          </a:solidFill>
          <a:latin typeface="Arial" charset="0"/>
        </a:defRPr>
      </a:lvl4pPr>
      <a:lvl5pPr algn="l" rtl="0" eaLnBrk="0" fontAlgn="base" hangingPunct="0">
        <a:spcBef>
          <a:spcPct val="0"/>
        </a:spcBef>
        <a:spcAft>
          <a:spcPct val="0"/>
        </a:spcAft>
        <a:defRPr sz="3200">
          <a:solidFill>
            <a:schemeClr val="bg2"/>
          </a:solidFill>
          <a:latin typeface="Arial" charset="0"/>
        </a:defRPr>
      </a:lvl5pPr>
      <a:lvl6pPr marL="457200" algn="l" rtl="0" eaLnBrk="1" fontAlgn="base" hangingPunct="1">
        <a:spcBef>
          <a:spcPct val="0"/>
        </a:spcBef>
        <a:spcAft>
          <a:spcPct val="0"/>
        </a:spcAft>
        <a:defRPr sz="4400">
          <a:solidFill>
            <a:schemeClr val="tx2"/>
          </a:solidFill>
          <a:latin typeface="Arial" charset="0"/>
        </a:defRPr>
      </a:lvl6pPr>
      <a:lvl7pPr marL="914400" algn="l" rtl="0" eaLnBrk="1" fontAlgn="base" hangingPunct="1">
        <a:spcBef>
          <a:spcPct val="0"/>
        </a:spcBef>
        <a:spcAft>
          <a:spcPct val="0"/>
        </a:spcAft>
        <a:defRPr sz="4400">
          <a:solidFill>
            <a:schemeClr val="tx2"/>
          </a:solidFill>
          <a:latin typeface="Arial" charset="0"/>
        </a:defRPr>
      </a:lvl7pPr>
      <a:lvl8pPr marL="1371600" algn="l" rtl="0" eaLnBrk="1" fontAlgn="base" hangingPunct="1">
        <a:spcBef>
          <a:spcPct val="0"/>
        </a:spcBef>
        <a:spcAft>
          <a:spcPct val="0"/>
        </a:spcAft>
        <a:defRPr sz="4400">
          <a:solidFill>
            <a:schemeClr val="tx2"/>
          </a:solidFill>
          <a:latin typeface="Arial" charset="0"/>
        </a:defRPr>
      </a:lvl8pPr>
      <a:lvl9pPr marL="1828800" algn="l" rtl="0" eaLnBrk="1" fontAlgn="base" hangingPunct="1">
        <a:spcBef>
          <a:spcPct val="0"/>
        </a:spcBef>
        <a:spcAft>
          <a:spcPct val="0"/>
        </a:spcAft>
        <a:defRPr sz="4400">
          <a:solidFill>
            <a:schemeClr val="tx2"/>
          </a:solidFill>
          <a:latin typeface="Arial" charset="0"/>
        </a:defRPr>
      </a:lvl9pPr>
    </p:titleStyle>
    <p:bodyStyle>
      <a:lvl1pPr marL="319088" indent="-319088" algn="l" rtl="0" eaLnBrk="0" fontAlgn="base" hangingPunct="0">
        <a:spcBef>
          <a:spcPts val="700"/>
        </a:spcBef>
        <a:spcAft>
          <a:spcPct val="0"/>
        </a:spcAft>
        <a:buClr>
          <a:srgbClr val="19377D"/>
        </a:buClr>
        <a:buSzPct val="60000"/>
        <a:buFont typeface="Wingdings" pitchFamily="2" charset="2"/>
        <a:buChar char=""/>
        <a:defRPr sz="2900" kern="1200">
          <a:solidFill>
            <a:schemeClr val="bg2"/>
          </a:solidFill>
          <a:latin typeface="+mn-lt"/>
          <a:ea typeface="+mn-ea"/>
          <a:cs typeface="+mn-cs"/>
        </a:defRPr>
      </a:lvl1pPr>
      <a:lvl2pPr marL="639763" indent="-273050" algn="l" rtl="0" eaLnBrk="0" fontAlgn="base" hangingPunct="0">
        <a:spcBef>
          <a:spcPts val="550"/>
        </a:spcBef>
        <a:spcAft>
          <a:spcPct val="0"/>
        </a:spcAft>
        <a:buClr>
          <a:srgbClr val="EB910F"/>
        </a:buClr>
        <a:buSzPct val="70000"/>
        <a:buFont typeface="Wingdings 2" pitchFamily="18" charset="2"/>
        <a:buChar char=""/>
        <a:defRPr sz="2600" kern="1200">
          <a:solidFill>
            <a:schemeClr val="bg2"/>
          </a:solidFill>
          <a:latin typeface="+mn-lt"/>
          <a:ea typeface="+mn-ea"/>
          <a:cs typeface="+mn-cs"/>
        </a:defRPr>
      </a:lvl2pPr>
      <a:lvl3pPr marL="914400" indent="-228600" algn="l" rtl="0" eaLnBrk="0" fontAlgn="base" hangingPunct="0">
        <a:spcBef>
          <a:spcPts val="500"/>
        </a:spcBef>
        <a:spcAft>
          <a:spcPct val="0"/>
        </a:spcAft>
        <a:buClr>
          <a:srgbClr val="19377D"/>
        </a:buClr>
        <a:buSzPct val="75000"/>
        <a:buFont typeface="Wingdings" pitchFamily="2" charset="2"/>
        <a:buChar char=""/>
        <a:defRPr sz="2300" kern="1200">
          <a:solidFill>
            <a:schemeClr val="bg2"/>
          </a:solidFill>
          <a:latin typeface="+mn-lt"/>
          <a:ea typeface="+mn-ea"/>
          <a:cs typeface="+mn-cs"/>
        </a:defRPr>
      </a:lvl3pPr>
      <a:lvl4pPr marL="1371600" indent="-228600" algn="l" rtl="0" eaLnBrk="0" fontAlgn="base" hangingPunct="0">
        <a:spcBef>
          <a:spcPts val="400"/>
        </a:spcBef>
        <a:spcAft>
          <a:spcPct val="0"/>
        </a:spcAft>
        <a:buClr>
          <a:srgbClr val="EB910F"/>
        </a:buClr>
        <a:buSzPct val="75000"/>
        <a:buFont typeface="Wingdings" pitchFamily="2" charset="2"/>
        <a:buChar char=""/>
        <a:defRPr sz="2000" kern="1200">
          <a:solidFill>
            <a:schemeClr val="bg2"/>
          </a:solidFill>
          <a:latin typeface="+mn-lt"/>
          <a:ea typeface="+mn-ea"/>
          <a:cs typeface="+mn-cs"/>
        </a:defRPr>
      </a:lvl4pPr>
      <a:lvl5pPr marL="1828800" indent="-228600" algn="l" rtl="0" eaLnBrk="0" fontAlgn="base" hangingPunct="0">
        <a:spcBef>
          <a:spcPts val="400"/>
        </a:spcBef>
        <a:spcAft>
          <a:spcPct val="0"/>
        </a:spcAft>
        <a:buClr>
          <a:srgbClr val="19377D"/>
        </a:buClr>
        <a:buSzPct val="65000"/>
        <a:buFont typeface="Wingdings" pitchFamily="2" charset="2"/>
        <a:buChar char="§"/>
        <a:defRPr sz="2000" kern="1200">
          <a:solidFill>
            <a:schemeClr val="bg2"/>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6" descr="QC header 10B.png"/>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0" y="5518547"/>
            <a:ext cx="9144000" cy="1339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Title Placeholder 1"/>
          <p:cNvSpPr>
            <a:spLocks noGrp="1"/>
          </p:cNvSpPr>
          <p:nvPr>
            <p:ph type="title"/>
          </p:nvPr>
        </p:nvSpPr>
        <p:spPr bwMode="auto">
          <a:xfrm>
            <a:off x="457647" y="274588"/>
            <a:ext cx="822870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0005" tIns="65003" rIns="130005" bIns="65003" numCol="1" anchor="ctr" anchorCtr="0" compatLnSpc="1">
            <a:prstTxWarp prst="textNoShape">
              <a:avLst/>
            </a:prstTxWarp>
          </a:bodyPr>
          <a:lstStyle/>
          <a:p>
            <a:pPr lvl="0"/>
            <a:r>
              <a:rPr lang="en-US" altLang="en-US" smtClean="0"/>
              <a:t>Click to edit Master title style</a:t>
            </a:r>
          </a:p>
        </p:txBody>
      </p:sp>
      <p:sp>
        <p:nvSpPr>
          <p:cNvPr id="1028" name="Text Placeholder 2"/>
          <p:cNvSpPr>
            <a:spLocks noGrp="1"/>
          </p:cNvSpPr>
          <p:nvPr>
            <p:ph type="body" idx="1"/>
          </p:nvPr>
        </p:nvSpPr>
        <p:spPr bwMode="auto">
          <a:xfrm>
            <a:off x="457647" y="1600647"/>
            <a:ext cx="8228707" cy="4525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0005" tIns="65003" rIns="130005" bIns="65003"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647" y="6356821"/>
            <a:ext cx="2133079" cy="365001"/>
          </a:xfrm>
          <a:prstGeom prst="rect">
            <a:avLst/>
          </a:prstGeom>
        </p:spPr>
        <p:txBody>
          <a:bodyPr vert="horz" lIns="130005" tIns="65003" rIns="130005" bIns="65003" rtlCol="0" anchor="ctr"/>
          <a:lstStyle>
            <a:lvl1pPr algn="l" fontAlgn="auto">
              <a:spcBef>
                <a:spcPts val="0"/>
              </a:spcBef>
              <a:spcAft>
                <a:spcPts val="0"/>
              </a:spcAft>
              <a:defRPr sz="1195">
                <a:solidFill>
                  <a:prstClr val="black">
                    <a:tint val="75000"/>
                  </a:prstClr>
                </a:solidFill>
                <a:latin typeface="+mn-lt"/>
                <a:ea typeface="+mn-ea"/>
                <a:cs typeface="+mn-cs"/>
                <a:sym typeface="Gill Sans" charset="0"/>
              </a:defRPr>
            </a:lvl1pPr>
          </a:lstStyle>
          <a:p>
            <a:pPr defTabSz="642915">
              <a:defRPr/>
            </a:pPr>
            <a:endParaRPr lang="en-US" dirty="0"/>
          </a:p>
        </p:txBody>
      </p:sp>
      <p:sp>
        <p:nvSpPr>
          <p:cNvPr id="5" name="Footer Placeholder 4"/>
          <p:cNvSpPr>
            <a:spLocks noGrp="1"/>
          </p:cNvSpPr>
          <p:nvPr>
            <p:ph type="ftr" sz="quarter" idx="3"/>
          </p:nvPr>
        </p:nvSpPr>
        <p:spPr>
          <a:xfrm>
            <a:off x="3124275" y="6356821"/>
            <a:ext cx="2895451" cy="365001"/>
          </a:xfrm>
          <a:prstGeom prst="rect">
            <a:avLst/>
          </a:prstGeom>
        </p:spPr>
        <p:txBody>
          <a:bodyPr vert="horz" lIns="130005" tIns="65003" rIns="130005" bIns="65003" rtlCol="0" anchor="ctr"/>
          <a:lstStyle>
            <a:lvl1pPr algn="ctr" fontAlgn="auto">
              <a:spcBef>
                <a:spcPts val="0"/>
              </a:spcBef>
              <a:spcAft>
                <a:spcPts val="0"/>
              </a:spcAft>
              <a:defRPr sz="1195">
                <a:solidFill>
                  <a:prstClr val="black">
                    <a:tint val="75000"/>
                  </a:prstClr>
                </a:solidFill>
                <a:latin typeface="+mn-lt"/>
                <a:ea typeface="+mn-ea"/>
                <a:cs typeface="+mn-cs"/>
                <a:sym typeface="Gill Sans" charset="0"/>
              </a:defRPr>
            </a:lvl1pPr>
          </a:lstStyle>
          <a:p>
            <a:pPr defTabSz="642915">
              <a:defRPr/>
            </a:pPr>
            <a:endParaRPr lang="en-US" dirty="0"/>
          </a:p>
        </p:txBody>
      </p:sp>
      <p:sp>
        <p:nvSpPr>
          <p:cNvPr id="6" name="Slide Number Placeholder 5"/>
          <p:cNvSpPr>
            <a:spLocks noGrp="1"/>
          </p:cNvSpPr>
          <p:nvPr>
            <p:ph type="sldNum" sz="quarter" idx="4"/>
          </p:nvPr>
        </p:nvSpPr>
        <p:spPr>
          <a:xfrm>
            <a:off x="6553275" y="6356821"/>
            <a:ext cx="2133079" cy="365001"/>
          </a:xfrm>
          <a:prstGeom prst="rect">
            <a:avLst/>
          </a:prstGeom>
        </p:spPr>
        <p:txBody>
          <a:bodyPr vert="horz" wrap="square" lIns="130005" tIns="65003" rIns="130005" bIns="65003" numCol="1" anchor="ctr" anchorCtr="0" compatLnSpc="1">
            <a:prstTxWarp prst="textNoShape">
              <a:avLst/>
            </a:prstTxWarp>
          </a:bodyPr>
          <a:lstStyle>
            <a:lvl1pPr algn="r">
              <a:defRPr sz="1195">
                <a:solidFill>
                  <a:srgbClr val="898989"/>
                </a:solidFill>
                <a:latin typeface="Calibri" panose="020F0502020204030204" pitchFamily="34" charset="0"/>
              </a:defRPr>
            </a:lvl1pPr>
          </a:lstStyle>
          <a:p>
            <a:pPr defTabSz="642915" fontAlgn="base">
              <a:spcBef>
                <a:spcPct val="0"/>
              </a:spcBef>
              <a:spcAft>
                <a:spcPct val="0"/>
              </a:spcAft>
            </a:pPr>
            <a:fld id="{CF67D9E2-C242-43CD-9B5E-D6FCA6CEFD2E}" type="slidenum">
              <a:rPr lang="en-US" altLang="en-US" smtClean="0">
                <a:ea typeface="ヒラギノ角ゴ ProN W3" pitchFamily="-84" charset="-128"/>
                <a:sym typeface="Gill Sans" pitchFamily="-84" charset="0"/>
              </a:rPr>
              <a:pPr defTabSz="642915" fontAlgn="base">
                <a:spcBef>
                  <a:spcPct val="0"/>
                </a:spcBef>
                <a:spcAft>
                  <a:spcPct val="0"/>
                </a:spcAft>
              </a:pPr>
              <a:t>‹#›</a:t>
            </a:fld>
            <a:endParaRPr lang="en-US" altLang="en-US" dirty="0" smtClean="0">
              <a:ea typeface="ヒラギノ角ゴ ProN W3" pitchFamily="-84" charset="-128"/>
              <a:sym typeface="Gill Sans" pitchFamily="-84" charset="0"/>
            </a:endParaRPr>
          </a:p>
        </p:txBody>
      </p:sp>
    </p:spTree>
    <p:extLst>
      <p:ext uri="{BB962C8B-B14F-4D97-AF65-F5344CB8AC3E}">
        <p14:creationId xmlns:p14="http://schemas.microsoft.com/office/powerpoint/2010/main" val="765272405"/>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 id="2147483924" r:id="rId12"/>
  </p:sldLayoutIdLst>
  <p:hf hdr="0" ftr="0" dt="0"/>
  <p:txStyles>
    <p:titleStyle>
      <a:lvl1pPr algn="ctr" rtl="0" eaLnBrk="0" fontAlgn="base" hangingPunct="0">
        <a:spcBef>
          <a:spcPct val="0"/>
        </a:spcBef>
        <a:spcAft>
          <a:spcPct val="0"/>
        </a:spcAft>
        <a:defRPr sz="4430" kern="1200">
          <a:solidFill>
            <a:schemeClr val="tx1"/>
          </a:solidFill>
          <a:latin typeface="+mj-lt"/>
          <a:ea typeface="+mj-ea"/>
          <a:cs typeface="+mj-cs"/>
        </a:defRPr>
      </a:lvl1pPr>
      <a:lvl2pPr algn="ctr" rtl="0" eaLnBrk="0" fontAlgn="base" hangingPunct="0">
        <a:spcBef>
          <a:spcPct val="0"/>
        </a:spcBef>
        <a:spcAft>
          <a:spcPct val="0"/>
        </a:spcAft>
        <a:defRPr sz="4430">
          <a:solidFill>
            <a:schemeClr val="tx1"/>
          </a:solidFill>
          <a:latin typeface="Calibri" pitchFamily="34" charset="0"/>
        </a:defRPr>
      </a:lvl2pPr>
      <a:lvl3pPr algn="ctr" rtl="0" eaLnBrk="0" fontAlgn="base" hangingPunct="0">
        <a:spcBef>
          <a:spcPct val="0"/>
        </a:spcBef>
        <a:spcAft>
          <a:spcPct val="0"/>
        </a:spcAft>
        <a:defRPr sz="4430">
          <a:solidFill>
            <a:schemeClr val="tx1"/>
          </a:solidFill>
          <a:latin typeface="Calibri" pitchFamily="34" charset="0"/>
        </a:defRPr>
      </a:lvl3pPr>
      <a:lvl4pPr algn="ctr" rtl="0" eaLnBrk="0" fontAlgn="base" hangingPunct="0">
        <a:spcBef>
          <a:spcPct val="0"/>
        </a:spcBef>
        <a:spcAft>
          <a:spcPct val="0"/>
        </a:spcAft>
        <a:defRPr sz="4430">
          <a:solidFill>
            <a:schemeClr val="tx1"/>
          </a:solidFill>
          <a:latin typeface="Calibri" pitchFamily="34" charset="0"/>
        </a:defRPr>
      </a:lvl4pPr>
      <a:lvl5pPr algn="ctr" rtl="0" eaLnBrk="0" fontAlgn="base" hangingPunct="0">
        <a:spcBef>
          <a:spcPct val="0"/>
        </a:spcBef>
        <a:spcAft>
          <a:spcPct val="0"/>
        </a:spcAft>
        <a:defRPr sz="4430">
          <a:solidFill>
            <a:schemeClr val="tx1"/>
          </a:solidFill>
          <a:latin typeface="Calibri" pitchFamily="34" charset="0"/>
        </a:defRPr>
      </a:lvl5pPr>
      <a:lvl6pPr marL="457035" algn="ctr" rtl="0" fontAlgn="base">
        <a:spcBef>
          <a:spcPct val="0"/>
        </a:spcBef>
        <a:spcAft>
          <a:spcPct val="0"/>
        </a:spcAft>
        <a:defRPr sz="4430">
          <a:solidFill>
            <a:schemeClr val="tx1"/>
          </a:solidFill>
          <a:latin typeface="Calibri" pitchFamily="34" charset="0"/>
        </a:defRPr>
      </a:lvl6pPr>
      <a:lvl7pPr marL="914071" algn="ctr" rtl="0" fontAlgn="base">
        <a:spcBef>
          <a:spcPct val="0"/>
        </a:spcBef>
        <a:spcAft>
          <a:spcPct val="0"/>
        </a:spcAft>
        <a:defRPr sz="4430">
          <a:solidFill>
            <a:schemeClr val="tx1"/>
          </a:solidFill>
          <a:latin typeface="Calibri" pitchFamily="34" charset="0"/>
        </a:defRPr>
      </a:lvl7pPr>
      <a:lvl8pPr marL="1371110" algn="ctr" rtl="0" fontAlgn="base">
        <a:spcBef>
          <a:spcPct val="0"/>
        </a:spcBef>
        <a:spcAft>
          <a:spcPct val="0"/>
        </a:spcAft>
        <a:defRPr sz="4430">
          <a:solidFill>
            <a:schemeClr val="tx1"/>
          </a:solidFill>
          <a:latin typeface="Calibri" pitchFamily="34" charset="0"/>
        </a:defRPr>
      </a:lvl8pPr>
      <a:lvl9pPr marL="1828146" algn="ctr" rtl="0" fontAlgn="base">
        <a:spcBef>
          <a:spcPct val="0"/>
        </a:spcBef>
        <a:spcAft>
          <a:spcPct val="0"/>
        </a:spcAft>
        <a:defRPr sz="4430">
          <a:solidFill>
            <a:schemeClr val="tx1"/>
          </a:solidFill>
          <a:latin typeface="Calibri" pitchFamily="34" charset="0"/>
        </a:defRPr>
      </a:lvl9pPr>
    </p:titleStyle>
    <p:bodyStyle>
      <a:lvl1pPr marL="340433" indent="-340433" algn="l" rtl="0" eaLnBrk="0" fontAlgn="base" hangingPunct="0">
        <a:spcBef>
          <a:spcPct val="20000"/>
        </a:spcBef>
        <a:spcAft>
          <a:spcPct val="0"/>
        </a:spcAft>
        <a:buFont typeface="Arial" panose="020B0604020202020204" pitchFamily="34" charset="0"/>
        <a:buChar char="•"/>
        <a:defRPr sz="3234" kern="1200">
          <a:solidFill>
            <a:schemeClr val="tx1"/>
          </a:solidFill>
          <a:latin typeface="+mn-lt"/>
          <a:ea typeface="+mn-ea"/>
          <a:cs typeface="+mn-cs"/>
        </a:defRPr>
      </a:lvl1pPr>
      <a:lvl2pPr marL="740022" indent="-282392" algn="l" rtl="0" eaLnBrk="0" fontAlgn="base" hangingPunct="0">
        <a:spcBef>
          <a:spcPct val="20000"/>
        </a:spcBef>
        <a:spcAft>
          <a:spcPct val="0"/>
        </a:spcAft>
        <a:buFont typeface="Arial" panose="020B0604020202020204" pitchFamily="34" charset="0"/>
        <a:buChar char="–"/>
        <a:defRPr sz="2812" kern="1200">
          <a:solidFill>
            <a:schemeClr val="tx1"/>
          </a:solidFill>
          <a:latin typeface="+mn-lt"/>
          <a:ea typeface="+mn-ea"/>
          <a:cs typeface="+mn-cs"/>
        </a:defRPr>
      </a:lvl2pPr>
      <a:lvl3pPr marL="1139611" indent="-225467" algn="l" rtl="0" eaLnBrk="0" fontAlgn="base" hangingPunct="0">
        <a:spcBef>
          <a:spcPct val="20000"/>
        </a:spcBef>
        <a:spcAft>
          <a:spcPct val="0"/>
        </a:spcAft>
        <a:buFont typeface="Arial" panose="020B0604020202020204" pitchFamily="34" charset="0"/>
        <a:buChar char="•"/>
        <a:defRPr sz="2391" kern="1200">
          <a:solidFill>
            <a:schemeClr val="tx1"/>
          </a:solidFill>
          <a:latin typeface="+mn-lt"/>
          <a:ea typeface="+mn-ea"/>
          <a:cs typeface="+mn-cs"/>
        </a:defRPr>
      </a:lvl3pPr>
      <a:lvl4pPr marL="1597241" indent="-225467" algn="l" rtl="0" eaLnBrk="0" fontAlgn="base" hangingPunct="0">
        <a:spcBef>
          <a:spcPct val="20000"/>
        </a:spcBef>
        <a:spcAft>
          <a:spcPct val="0"/>
        </a:spcAft>
        <a:buFont typeface="Arial" panose="020B0604020202020204" pitchFamily="34" charset="0"/>
        <a:buChar char="–"/>
        <a:defRPr sz="1969" kern="1200">
          <a:solidFill>
            <a:schemeClr val="tx1"/>
          </a:solidFill>
          <a:latin typeface="+mn-lt"/>
          <a:ea typeface="+mn-ea"/>
          <a:cs typeface="+mn-cs"/>
        </a:defRPr>
      </a:lvl4pPr>
      <a:lvl5pPr marL="2054872" indent="-225467" algn="l" rtl="0" eaLnBrk="0" fontAlgn="base" hangingPunct="0">
        <a:spcBef>
          <a:spcPct val="20000"/>
        </a:spcBef>
        <a:spcAft>
          <a:spcPct val="0"/>
        </a:spcAft>
        <a:buFont typeface="Arial" panose="020B0604020202020204" pitchFamily="34" charset="0"/>
        <a:buChar char="»"/>
        <a:defRPr sz="1969" kern="1200">
          <a:solidFill>
            <a:schemeClr val="tx1"/>
          </a:solidFill>
          <a:latin typeface="+mn-lt"/>
          <a:ea typeface="+mn-ea"/>
          <a:cs typeface="+mn-cs"/>
        </a:defRPr>
      </a:lvl5pPr>
      <a:lvl6pPr marL="2513701" indent="-228517" algn="l" defTabSz="914071" rtl="0" eaLnBrk="1" latinLnBrk="0" hangingPunct="1">
        <a:spcBef>
          <a:spcPct val="20000"/>
        </a:spcBef>
        <a:buFont typeface="Arial" pitchFamily="34" charset="0"/>
        <a:buChar char="•"/>
        <a:defRPr sz="1969" kern="1200">
          <a:solidFill>
            <a:schemeClr val="tx1"/>
          </a:solidFill>
          <a:latin typeface="+mn-lt"/>
          <a:ea typeface="+mn-ea"/>
          <a:cs typeface="+mn-cs"/>
        </a:defRPr>
      </a:lvl6pPr>
      <a:lvl7pPr marL="2970736" indent="-228517" algn="l" defTabSz="914071" rtl="0" eaLnBrk="1" latinLnBrk="0" hangingPunct="1">
        <a:spcBef>
          <a:spcPct val="20000"/>
        </a:spcBef>
        <a:buFont typeface="Arial" pitchFamily="34" charset="0"/>
        <a:buChar char="•"/>
        <a:defRPr sz="1969" kern="1200">
          <a:solidFill>
            <a:schemeClr val="tx1"/>
          </a:solidFill>
          <a:latin typeface="+mn-lt"/>
          <a:ea typeface="+mn-ea"/>
          <a:cs typeface="+mn-cs"/>
        </a:defRPr>
      </a:lvl7pPr>
      <a:lvl8pPr marL="3427774" indent="-228517" algn="l" defTabSz="914071" rtl="0" eaLnBrk="1" latinLnBrk="0" hangingPunct="1">
        <a:spcBef>
          <a:spcPct val="20000"/>
        </a:spcBef>
        <a:buFont typeface="Arial" pitchFamily="34" charset="0"/>
        <a:buChar char="•"/>
        <a:defRPr sz="1969" kern="1200">
          <a:solidFill>
            <a:schemeClr val="tx1"/>
          </a:solidFill>
          <a:latin typeface="+mn-lt"/>
          <a:ea typeface="+mn-ea"/>
          <a:cs typeface="+mn-cs"/>
        </a:defRPr>
      </a:lvl8pPr>
      <a:lvl9pPr marL="3884807" indent="-228517" algn="l" defTabSz="914071" rtl="0" eaLnBrk="1" latinLnBrk="0" hangingPunct="1">
        <a:spcBef>
          <a:spcPct val="20000"/>
        </a:spcBef>
        <a:buFont typeface="Arial" pitchFamily="34" charset="0"/>
        <a:buChar char="•"/>
        <a:defRPr sz="1969" kern="1200">
          <a:solidFill>
            <a:schemeClr val="tx1"/>
          </a:solidFill>
          <a:latin typeface="+mn-lt"/>
          <a:ea typeface="+mn-ea"/>
          <a:cs typeface="+mn-cs"/>
        </a:defRPr>
      </a:lvl9pPr>
    </p:bodyStyle>
    <p:otherStyle>
      <a:defPPr>
        <a:defRPr lang="en-US"/>
      </a:defPPr>
      <a:lvl1pPr marL="0" algn="l" defTabSz="914071" rtl="0" eaLnBrk="1" latinLnBrk="0" hangingPunct="1">
        <a:defRPr sz="1828" kern="1200">
          <a:solidFill>
            <a:schemeClr val="tx1"/>
          </a:solidFill>
          <a:latin typeface="+mn-lt"/>
          <a:ea typeface="+mn-ea"/>
          <a:cs typeface="+mn-cs"/>
        </a:defRPr>
      </a:lvl1pPr>
      <a:lvl2pPr marL="457035" algn="l" defTabSz="914071" rtl="0" eaLnBrk="1" latinLnBrk="0" hangingPunct="1">
        <a:defRPr sz="1828" kern="1200">
          <a:solidFill>
            <a:schemeClr val="tx1"/>
          </a:solidFill>
          <a:latin typeface="+mn-lt"/>
          <a:ea typeface="+mn-ea"/>
          <a:cs typeface="+mn-cs"/>
        </a:defRPr>
      </a:lvl2pPr>
      <a:lvl3pPr marL="914071" algn="l" defTabSz="914071" rtl="0" eaLnBrk="1" latinLnBrk="0" hangingPunct="1">
        <a:defRPr sz="1828" kern="1200">
          <a:solidFill>
            <a:schemeClr val="tx1"/>
          </a:solidFill>
          <a:latin typeface="+mn-lt"/>
          <a:ea typeface="+mn-ea"/>
          <a:cs typeface="+mn-cs"/>
        </a:defRPr>
      </a:lvl3pPr>
      <a:lvl4pPr marL="1371110" algn="l" defTabSz="914071" rtl="0" eaLnBrk="1" latinLnBrk="0" hangingPunct="1">
        <a:defRPr sz="1828" kern="1200">
          <a:solidFill>
            <a:schemeClr val="tx1"/>
          </a:solidFill>
          <a:latin typeface="+mn-lt"/>
          <a:ea typeface="+mn-ea"/>
          <a:cs typeface="+mn-cs"/>
        </a:defRPr>
      </a:lvl4pPr>
      <a:lvl5pPr marL="1828146" algn="l" defTabSz="914071" rtl="0" eaLnBrk="1" latinLnBrk="0" hangingPunct="1">
        <a:defRPr sz="1828" kern="1200">
          <a:solidFill>
            <a:schemeClr val="tx1"/>
          </a:solidFill>
          <a:latin typeface="+mn-lt"/>
          <a:ea typeface="+mn-ea"/>
          <a:cs typeface="+mn-cs"/>
        </a:defRPr>
      </a:lvl5pPr>
      <a:lvl6pPr marL="2285181" algn="l" defTabSz="914071" rtl="0" eaLnBrk="1" latinLnBrk="0" hangingPunct="1">
        <a:defRPr sz="1828" kern="1200">
          <a:solidFill>
            <a:schemeClr val="tx1"/>
          </a:solidFill>
          <a:latin typeface="+mn-lt"/>
          <a:ea typeface="+mn-ea"/>
          <a:cs typeface="+mn-cs"/>
        </a:defRPr>
      </a:lvl6pPr>
      <a:lvl7pPr marL="2742219" algn="l" defTabSz="914071" rtl="0" eaLnBrk="1" latinLnBrk="0" hangingPunct="1">
        <a:defRPr sz="1828" kern="1200">
          <a:solidFill>
            <a:schemeClr val="tx1"/>
          </a:solidFill>
          <a:latin typeface="+mn-lt"/>
          <a:ea typeface="+mn-ea"/>
          <a:cs typeface="+mn-cs"/>
        </a:defRPr>
      </a:lvl7pPr>
      <a:lvl8pPr marL="3199252" algn="l" defTabSz="914071" rtl="0" eaLnBrk="1" latinLnBrk="0" hangingPunct="1">
        <a:defRPr sz="1828" kern="1200">
          <a:solidFill>
            <a:schemeClr val="tx1"/>
          </a:solidFill>
          <a:latin typeface="+mn-lt"/>
          <a:ea typeface="+mn-ea"/>
          <a:cs typeface="+mn-cs"/>
        </a:defRPr>
      </a:lvl8pPr>
      <a:lvl9pPr marL="3656291" algn="l" defTabSz="914071" rtl="0" eaLnBrk="1" latinLnBrk="0" hangingPunct="1">
        <a:defRPr sz="1828"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tint val="90000"/>
              </a:schemeClr>
            </a:gs>
            <a:gs pos="100000">
              <a:schemeClr val="bg1">
                <a:shade val="100000"/>
                <a:satMod val="115000"/>
              </a:schemeClr>
            </a:gs>
            <a:gs pos="100000">
              <a:schemeClr val="bg1">
                <a:shade val="70000"/>
                <a:satMod val="130000"/>
              </a:schemeClr>
            </a:gs>
          </a:gsLst>
          <a:path path="circle">
            <a:fillToRect l="20000" t="50000" r="10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11" name="Slide Number Placeholder 4"/>
          <p:cNvSpPr>
            <a:spLocks noGrp="1"/>
          </p:cNvSpPr>
          <p:nvPr>
            <p:ph type="sldNum" sz="quarter" idx="4"/>
          </p:nvPr>
        </p:nvSpPr>
        <p:spPr bwMode="auto">
          <a:xfrm>
            <a:off x="8531225" y="5648325"/>
            <a:ext cx="549275" cy="396875"/>
          </a:xfrm>
          <a:prstGeom prst="rect">
            <a:avLst/>
          </a:prstGeom>
          <a:noFill/>
          <a:ln>
            <a:round/>
            <a:headEnd/>
            <a:tailEnd/>
          </a:ln>
          <a:extLst>
            <a:ext uri="{909E8E84-426E-40DD-AFC4-6F175D3DCCD1}">
              <a14:hiddenFill xmlns:a14="http://schemas.microsoft.com/office/drawing/2010/main">
                <a:solidFill>
                  <a:srgbClr val="FFFFFF"/>
                </a:solidFill>
              </a14:hiddenFill>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defTabSz="914400" fontAlgn="base">
              <a:spcBef>
                <a:spcPct val="0"/>
              </a:spcBef>
              <a:spcAft>
                <a:spcPct val="0"/>
              </a:spcAft>
            </a:pPr>
            <a:fld id="{5627D0E1-5C0A-4CD0-B843-FF56189F4C40}" type="slidenum">
              <a:rPr lang="en-US" altLang="en-US" sz="2000">
                <a:solidFill>
                  <a:srgbClr val="FFFFFF"/>
                </a:solidFill>
              </a:rPr>
              <a:pPr algn="ctr" defTabSz="914400" fontAlgn="base">
                <a:spcBef>
                  <a:spcPct val="0"/>
                </a:spcBef>
                <a:spcAft>
                  <a:spcPct val="0"/>
                </a:spcAft>
              </a:pPr>
              <a:t>‹#›</a:t>
            </a:fld>
            <a:endParaRPr lang="en-US" altLang="en-US" sz="2000" dirty="0">
              <a:solidFill>
                <a:srgbClr val="FFFFFF"/>
              </a:solidFill>
            </a:endParaRPr>
          </a:p>
        </p:txBody>
      </p:sp>
    </p:spTree>
    <p:extLst>
      <p:ext uri="{BB962C8B-B14F-4D97-AF65-F5344CB8AC3E}">
        <p14:creationId xmlns:p14="http://schemas.microsoft.com/office/powerpoint/2010/main" val="1057366445"/>
      </p:ext>
    </p:extLst>
  </p:cSld>
  <p:clrMap bg1="lt1" tx1="dk1" bg2="lt2" tx2="dk2" accent1="accent1" accent2="accent2" accent3="accent3" accent4="accent4" accent5="accent5" accent6="accent6" hlink="hlink" folHlink="folHlink"/>
  <p:sldLayoutIdLst>
    <p:sldLayoutId id="2147483926" r:id="rId1"/>
    <p:sldLayoutId id="2147483927" r:id="rId2"/>
    <p:sldLayoutId id="2147483928" r:id="rId3"/>
    <p:sldLayoutId id="2147483929" r:id="rId4"/>
    <p:sldLayoutId id="2147483930" r:id="rId5"/>
    <p:sldLayoutId id="2147483931" r:id="rId6"/>
    <p:sldLayoutId id="2147483932" r:id="rId7"/>
    <p:sldLayoutId id="2147483933" r:id="rId8"/>
  </p:sldLayoutIdLst>
  <p:timing>
    <p:tnLst>
      <p:par>
        <p:cTn id="1" dur="indefinite" restart="never" nodeType="tmRoot"/>
      </p:par>
    </p:tnLst>
  </p:timing>
  <p:hf hdr="0" ft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descr="ICSI_Template1-1.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00760"/>
            <a:ext cx="9144000" cy="6400800"/>
          </a:xfrm>
          <a:prstGeom prst="rect">
            <a:avLst/>
          </a:prstGeom>
        </p:spPr>
      </p:pic>
      <p:sp>
        <p:nvSpPr>
          <p:cNvPr id="4" name="Slide Number Placeholder 5"/>
          <p:cNvSpPr>
            <a:spLocks noGrp="1"/>
          </p:cNvSpPr>
          <p:nvPr>
            <p:ph type="sldNum" sz="quarter" idx="4"/>
          </p:nvPr>
        </p:nvSpPr>
        <p:spPr>
          <a:xfrm>
            <a:off x="6553200" y="6477310"/>
            <a:ext cx="2133600" cy="365125"/>
          </a:xfrm>
          <a:prstGeom prst="rect">
            <a:avLst/>
          </a:prstGeom>
        </p:spPr>
        <p:txBody>
          <a:bodyPr/>
          <a:lstStyle>
            <a:lvl1pPr algn="r">
              <a:defRPr sz="1200">
                <a:solidFill>
                  <a:srgbClr val="000000"/>
                </a:solidFill>
                <a:latin typeface="Arial"/>
                <a:cs typeface="Arial"/>
              </a:defRPr>
            </a:lvl1pPr>
          </a:lstStyle>
          <a:p>
            <a:fld id="{06D24177-E1EE-C541-82F4-99ABDC75BB61}" type="slidenum">
              <a:rPr lang="en-US" smtClean="0"/>
              <a:pPr/>
              <a:t>‹#›</a:t>
            </a:fld>
            <a:endParaRPr lang="en-US" dirty="0"/>
          </a:p>
        </p:txBody>
      </p:sp>
      <p:sp>
        <p:nvSpPr>
          <p:cNvPr id="5" name="Date Placeholder 3"/>
          <p:cNvSpPr>
            <a:spLocks noGrp="1"/>
          </p:cNvSpPr>
          <p:nvPr>
            <p:ph type="dt" sz="half" idx="2"/>
          </p:nvPr>
        </p:nvSpPr>
        <p:spPr>
          <a:xfrm>
            <a:off x="4576294" y="6477310"/>
            <a:ext cx="2133600" cy="365125"/>
          </a:xfrm>
          <a:prstGeom prst="rect">
            <a:avLst/>
          </a:prstGeom>
        </p:spPr>
        <p:txBody>
          <a:bodyPr/>
          <a:lstStyle>
            <a:lvl1pPr>
              <a:defRPr sz="1200">
                <a:solidFill>
                  <a:srgbClr val="000000"/>
                </a:solidFill>
                <a:latin typeface="Arial"/>
                <a:cs typeface="Arial"/>
              </a:defRPr>
            </a:lvl1pPr>
          </a:lstStyle>
          <a:p>
            <a:endParaRPr lang="en-US" dirty="0"/>
          </a:p>
        </p:txBody>
      </p:sp>
    </p:spTree>
    <p:extLst>
      <p:ext uri="{BB962C8B-B14F-4D97-AF65-F5344CB8AC3E}">
        <p14:creationId xmlns:p14="http://schemas.microsoft.com/office/powerpoint/2010/main" val="4196483583"/>
      </p:ext>
    </p:extLst>
  </p:cSld>
  <p:clrMap bg1="lt1" tx1="dk1" bg2="lt2" tx2="dk2" accent1="accent1" accent2="accent2" accent3="accent3" accent4="accent4" accent5="accent5" accent6="accent6" hlink="hlink" folHlink="folHlink"/>
  <p:sldLayoutIdLst>
    <p:sldLayoutId id="2147483935" r:id="rId1"/>
    <p:sldLayoutId id="2147483936" r:id="rId2"/>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4" descr="I:\Administration\Document Preparation\Logos\MHQP Logo\TIF\logoHR_RGB.tif"/>
          <p:cNvPicPr>
            <a:picLocks noChangeAspect="1" noChangeArrowheads="1"/>
          </p:cNvPicPr>
          <p:nvPr/>
        </p:nvPicPr>
        <p:blipFill>
          <a:blip r:embed="rId14" cstate="print"/>
          <a:srcRect/>
          <a:stretch>
            <a:fillRect/>
          </a:stretch>
        </p:blipFill>
        <p:spPr bwMode="auto">
          <a:xfrm>
            <a:off x="7391400" y="5943600"/>
            <a:ext cx="1524000" cy="779463"/>
          </a:xfrm>
          <a:prstGeom prst="rect">
            <a:avLst/>
          </a:prstGeom>
          <a:noFill/>
          <a:ln w="9525">
            <a:noFill/>
            <a:miter lim="800000"/>
            <a:headEnd/>
            <a:tailEnd/>
          </a:ln>
        </p:spPr>
      </p:pic>
      <p:sp>
        <p:nvSpPr>
          <p:cNvPr id="1027" name="Title Placeholder 21"/>
          <p:cNvSpPr>
            <a:spLocks noGrp="1"/>
          </p:cNvSpPr>
          <p:nvPr>
            <p:ph type="title"/>
          </p:nvPr>
        </p:nvSpPr>
        <p:spPr bwMode="auto">
          <a:xfrm>
            <a:off x="609600" y="228600"/>
            <a:ext cx="81534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dirty="0" smtClean="0"/>
          </a:p>
        </p:txBody>
      </p:sp>
      <p:sp>
        <p:nvSpPr>
          <p:cNvPr id="1028" name="Text Placeholder 12"/>
          <p:cNvSpPr>
            <a:spLocks noGrp="1"/>
          </p:cNvSpPr>
          <p:nvPr>
            <p:ph type="body" idx="1"/>
          </p:nvPr>
        </p:nvSpPr>
        <p:spPr bwMode="auto">
          <a:xfrm>
            <a:off x="612775" y="1600200"/>
            <a:ext cx="81534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fontAlgn="auto" latinLnBrk="0" hangingPunct="1">
              <a:spcBef>
                <a:spcPts val="0"/>
              </a:spcBef>
              <a:spcAft>
                <a:spcPts val="0"/>
              </a:spcAft>
              <a:defRPr kumimoji="0" sz="1400" smtClean="0">
                <a:solidFill>
                  <a:schemeClr val="tx2"/>
                </a:solidFill>
                <a:latin typeface="+mn-lt"/>
              </a:defRPr>
            </a:lvl1pPr>
          </a:lstStyle>
          <a:p>
            <a:pPr defTabSz="914400">
              <a:defRPr/>
            </a:pPr>
            <a:endParaRPr lang="en-US" dirty="0">
              <a:solidFill>
                <a:srgbClr val="FFFFFF"/>
              </a:solidFill>
            </a:endParaRPr>
          </a:p>
        </p:txBody>
      </p:sp>
      <p:sp>
        <p:nvSpPr>
          <p:cNvPr id="7" name="Rectangle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8" name="Rectangle 7"/>
          <p:cNvSpPr/>
          <p:nvPr/>
        </p:nvSpPr>
        <p:spPr>
          <a:xfrm>
            <a:off x="0" y="1355725"/>
            <a:ext cx="533400" cy="182563"/>
          </a:xfrm>
          <a:prstGeom prst="rect">
            <a:avLst/>
          </a:prstGeom>
          <a:solidFill>
            <a:srgbClr val="19377D"/>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FFFFFF"/>
              </a:solidFill>
            </a:endParaRPr>
          </a:p>
        </p:txBody>
      </p:sp>
      <p:sp>
        <p:nvSpPr>
          <p:cNvPr id="9" name="Rectangle 8"/>
          <p:cNvSpPr/>
          <p:nvPr/>
        </p:nvSpPr>
        <p:spPr>
          <a:xfrm>
            <a:off x="590550" y="1355725"/>
            <a:ext cx="8553450" cy="182563"/>
          </a:xfrm>
          <a:prstGeom prst="rect">
            <a:avLst/>
          </a:prstGeom>
          <a:solidFill>
            <a:srgbClr val="EB910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defTabSz="914400">
              <a:defRPr/>
            </a:pPr>
            <a:endParaRPr lang="en-US" dirty="0">
              <a:solidFill>
                <a:srgbClr val="EB910F"/>
              </a:solidFill>
            </a:endParaRPr>
          </a:p>
        </p:txBody>
      </p:sp>
      <p:sp>
        <p:nvSpPr>
          <p:cNvPr id="12" name="Rectangle 11"/>
          <p:cNvSpPr/>
          <p:nvPr/>
        </p:nvSpPr>
        <p:spPr>
          <a:xfrm>
            <a:off x="584200" y="6535738"/>
            <a:ext cx="1016625" cy="246221"/>
          </a:xfrm>
          <a:prstGeom prst="rect">
            <a:avLst/>
          </a:prstGeom>
        </p:spPr>
        <p:txBody>
          <a:bodyPr wrap="none">
            <a:spAutoFit/>
          </a:bodyPr>
          <a:lstStyle/>
          <a:p>
            <a:pPr defTabSz="914400">
              <a:defRPr/>
            </a:pPr>
            <a:r>
              <a:rPr lang="en-US" sz="1000" dirty="0">
                <a:solidFill>
                  <a:srgbClr val="002060"/>
                </a:solidFill>
              </a:rPr>
              <a:t>© MHQP </a:t>
            </a:r>
            <a:r>
              <a:rPr lang="en-US" sz="1000" dirty="0" smtClean="0">
                <a:solidFill>
                  <a:srgbClr val="002060"/>
                </a:solidFill>
              </a:rPr>
              <a:t>2015</a:t>
            </a:r>
            <a:endParaRPr lang="en-US" sz="1000" dirty="0">
              <a:solidFill>
                <a:srgbClr val="002060"/>
              </a:solidFill>
            </a:endParaRPr>
          </a:p>
        </p:txBody>
      </p:sp>
      <p:sp>
        <p:nvSpPr>
          <p:cNvPr id="13" name="Slide Number Placeholder 12"/>
          <p:cNvSpPr>
            <a:spLocks noGrp="1"/>
          </p:cNvSpPr>
          <p:nvPr>
            <p:ph type="sldNum" sz="quarter" idx="4"/>
          </p:nvPr>
        </p:nvSpPr>
        <p:spPr>
          <a:xfrm>
            <a:off x="4343400" y="6492875"/>
            <a:ext cx="457200" cy="365125"/>
          </a:xfrm>
          <a:prstGeom prst="rect">
            <a:avLst/>
          </a:prstGeom>
        </p:spPr>
        <p:txBody>
          <a:bodyPr vert="horz" lIns="91440" tIns="45720" rIns="91440" bIns="45720" rtlCol="0" anchor="ctr"/>
          <a:lstStyle>
            <a:lvl1pPr algn="ctr">
              <a:defRPr sz="1200" b="1" smtClean="0">
                <a:solidFill>
                  <a:schemeClr val="bg2"/>
                </a:solidFill>
              </a:defRPr>
            </a:lvl1pPr>
          </a:lstStyle>
          <a:p>
            <a:pPr defTabSz="914400">
              <a:defRPr/>
            </a:pPr>
            <a:fld id="{3CA2F7EB-586B-4BB3-B428-669CFC38AD23}" type="slidenum">
              <a:rPr lang="en-US">
                <a:solidFill>
                  <a:srgbClr val="002060"/>
                </a:solidFill>
              </a:rPr>
              <a:pPr defTabSz="914400">
                <a:defRPr/>
              </a:pPr>
              <a:t>‹#›</a:t>
            </a:fld>
            <a:endParaRPr lang="en-US" dirty="0">
              <a:solidFill>
                <a:srgbClr val="002060"/>
              </a:solidFill>
            </a:endParaRPr>
          </a:p>
        </p:txBody>
      </p:sp>
    </p:spTree>
    <p:extLst>
      <p:ext uri="{BB962C8B-B14F-4D97-AF65-F5344CB8AC3E}">
        <p14:creationId xmlns:p14="http://schemas.microsoft.com/office/powerpoint/2010/main" val="399480579"/>
      </p:ext>
    </p:extLst>
  </p:cSld>
  <p:clrMap bg1="lt1" tx1="dk1" bg2="lt2" tx2="dk2" accent1="accent1" accent2="accent2" accent3="accent3" accent4="accent4" accent5="accent5" accent6="accent6" hlink="hlink" folHlink="folHlink"/>
  <p:sldLayoutIdLst>
    <p:sldLayoutId id="2147483938" r:id="rId1"/>
    <p:sldLayoutId id="2147483939" r:id="rId2"/>
    <p:sldLayoutId id="2147483940" r:id="rId3"/>
    <p:sldLayoutId id="2147483941" r:id="rId4"/>
    <p:sldLayoutId id="2147483942" r:id="rId5"/>
    <p:sldLayoutId id="2147483943" r:id="rId6"/>
    <p:sldLayoutId id="2147483944" r:id="rId7"/>
    <p:sldLayoutId id="2147483945" r:id="rId8"/>
    <p:sldLayoutId id="2147483946" r:id="rId9"/>
    <p:sldLayoutId id="2147483947" r:id="rId10"/>
    <p:sldLayoutId id="2147483948" r:id="rId11"/>
    <p:sldLayoutId id="2147483949" r:id="rId12"/>
  </p:sldLayoutIdLst>
  <p:hf hdr="0" ftr="0" dt="0"/>
  <p:txStyles>
    <p:titleStyle>
      <a:lvl1pPr algn="l" rtl="0" eaLnBrk="1" fontAlgn="base" hangingPunct="1">
        <a:spcBef>
          <a:spcPct val="0"/>
        </a:spcBef>
        <a:spcAft>
          <a:spcPct val="0"/>
        </a:spcAft>
        <a:defRPr sz="3200" kern="1200">
          <a:solidFill>
            <a:schemeClr val="bg2"/>
          </a:solidFill>
          <a:latin typeface="+mj-lt"/>
          <a:ea typeface="+mj-ea"/>
          <a:cs typeface="+mj-cs"/>
        </a:defRPr>
      </a:lvl1pPr>
      <a:lvl2pPr algn="l" rtl="0" eaLnBrk="1" fontAlgn="base" hangingPunct="1">
        <a:spcBef>
          <a:spcPct val="0"/>
        </a:spcBef>
        <a:spcAft>
          <a:spcPct val="0"/>
        </a:spcAft>
        <a:defRPr sz="4400">
          <a:solidFill>
            <a:schemeClr val="tx2"/>
          </a:solidFill>
          <a:latin typeface="Arial" charset="0"/>
        </a:defRPr>
      </a:lvl2pPr>
      <a:lvl3pPr algn="l" rtl="0" eaLnBrk="1" fontAlgn="base" hangingPunct="1">
        <a:spcBef>
          <a:spcPct val="0"/>
        </a:spcBef>
        <a:spcAft>
          <a:spcPct val="0"/>
        </a:spcAft>
        <a:defRPr sz="4400">
          <a:solidFill>
            <a:schemeClr val="tx2"/>
          </a:solidFill>
          <a:latin typeface="Arial" charset="0"/>
        </a:defRPr>
      </a:lvl3pPr>
      <a:lvl4pPr algn="l" rtl="0" eaLnBrk="1" fontAlgn="base" hangingPunct="1">
        <a:spcBef>
          <a:spcPct val="0"/>
        </a:spcBef>
        <a:spcAft>
          <a:spcPct val="0"/>
        </a:spcAft>
        <a:defRPr sz="4400">
          <a:solidFill>
            <a:schemeClr val="tx2"/>
          </a:solidFill>
          <a:latin typeface="Arial" charset="0"/>
        </a:defRPr>
      </a:lvl4pPr>
      <a:lvl5pPr algn="l" rtl="0" eaLnBrk="1" fontAlgn="base" hangingPunct="1">
        <a:spcBef>
          <a:spcPct val="0"/>
        </a:spcBef>
        <a:spcAft>
          <a:spcPct val="0"/>
        </a:spcAft>
        <a:defRPr sz="4400">
          <a:solidFill>
            <a:schemeClr val="tx2"/>
          </a:solidFill>
          <a:latin typeface="Arial" charset="0"/>
        </a:defRPr>
      </a:lvl5pPr>
      <a:lvl6pPr marL="457200" algn="l" rtl="0" eaLnBrk="1" fontAlgn="base" hangingPunct="1">
        <a:spcBef>
          <a:spcPct val="0"/>
        </a:spcBef>
        <a:spcAft>
          <a:spcPct val="0"/>
        </a:spcAft>
        <a:defRPr sz="4400">
          <a:solidFill>
            <a:schemeClr val="tx2"/>
          </a:solidFill>
          <a:latin typeface="Arial" charset="0"/>
        </a:defRPr>
      </a:lvl6pPr>
      <a:lvl7pPr marL="914400" algn="l" rtl="0" eaLnBrk="1" fontAlgn="base" hangingPunct="1">
        <a:spcBef>
          <a:spcPct val="0"/>
        </a:spcBef>
        <a:spcAft>
          <a:spcPct val="0"/>
        </a:spcAft>
        <a:defRPr sz="4400">
          <a:solidFill>
            <a:schemeClr val="tx2"/>
          </a:solidFill>
          <a:latin typeface="Arial" charset="0"/>
        </a:defRPr>
      </a:lvl7pPr>
      <a:lvl8pPr marL="1371600" algn="l" rtl="0" eaLnBrk="1" fontAlgn="base" hangingPunct="1">
        <a:spcBef>
          <a:spcPct val="0"/>
        </a:spcBef>
        <a:spcAft>
          <a:spcPct val="0"/>
        </a:spcAft>
        <a:defRPr sz="4400">
          <a:solidFill>
            <a:schemeClr val="tx2"/>
          </a:solidFill>
          <a:latin typeface="Arial" charset="0"/>
        </a:defRPr>
      </a:lvl8pPr>
      <a:lvl9pPr marL="1828800" algn="l" rtl="0" eaLnBrk="1" fontAlgn="base" hangingPunct="1">
        <a:spcBef>
          <a:spcPct val="0"/>
        </a:spcBef>
        <a:spcAft>
          <a:spcPct val="0"/>
        </a:spcAft>
        <a:defRPr sz="4400">
          <a:solidFill>
            <a:schemeClr val="tx2"/>
          </a:solidFill>
          <a:latin typeface="Arial" charset="0"/>
        </a:defRPr>
      </a:lvl9pPr>
    </p:titleStyle>
    <p:bodyStyle>
      <a:lvl1pPr marL="319088" indent="-319088" algn="l" rtl="0" eaLnBrk="1" fontAlgn="base" hangingPunct="1">
        <a:spcBef>
          <a:spcPts val="700"/>
        </a:spcBef>
        <a:spcAft>
          <a:spcPct val="0"/>
        </a:spcAft>
        <a:buClr>
          <a:srgbClr val="19377D"/>
        </a:buClr>
        <a:buSzPct val="60000"/>
        <a:buFont typeface="Wingdings" pitchFamily="2" charset="2"/>
        <a:buChar char=""/>
        <a:defRPr sz="2900" kern="1200">
          <a:solidFill>
            <a:schemeClr val="bg2"/>
          </a:solidFill>
          <a:latin typeface="+mn-lt"/>
          <a:ea typeface="+mn-ea"/>
          <a:cs typeface="+mn-cs"/>
        </a:defRPr>
      </a:lvl1pPr>
      <a:lvl2pPr marL="639763" indent="-273050" algn="l" rtl="0" eaLnBrk="1" fontAlgn="base" hangingPunct="1">
        <a:spcBef>
          <a:spcPts val="550"/>
        </a:spcBef>
        <a:spcAft>
          <a:spcPct val="0"/>
        </a:spcAft>
        <a:buClr>
          <a:srgbClr val="EB910F"/>
        </a:buClr>
        <a:buSzPct val="70000"/>
        <a:buFont typeface="Wingdings 2" pitchFamily="18" charset="2"/>
        <a:buChar char=""/>
        <a:defRPr sz="2600" kern="1200">
          <a:solidFill>
            <a:schemeClr val="bg2"/>
          </a:solidFill>
          <a:latin typeface="+mn-lt"/>
          <a:ea typeface="+mn-ea"/>
          <a:cs typeface="+mn-cs"/>
        </a:defRPr>
      </a:lvl2pPr>
      <a:lvl3pPr marL="914400" indent="-228600" algn="l" rtl="0" eaLnBrk="1" fontAlgn="base" hangingPunct="1">
        <a:spcBef>
          <a:spcPts val="500"/>
        </a:spcBef>
        <a:spcAft>
          <a:spcPct val="0"/>
        </a:spcAft>
        <a:buClr>
          <a:srgbClr val="19377D"/>
        </a:buClr>
        <a:buSzPct val="75000"/>
        <a:buFont typeface="Wingdings" pitchFamily="2" charset="2"/>
        <a:buChar char=""/>
        <a:defRPr sz="2300" kern="1200">
          <a:solidFill>
            <a:schemeClr val="bg2"/>
          </a:solidFill>
          <a:latin typeface="+mn-lt"/>
          <a:ea typeface="+mn-ea"/>
          <a:cs typeface="+mn-cs"/>
        </a:defRPr>
      </a:lvl3pPr>
      <a:lvl4pPr marL="1371600" indent="-228600" algn="l" rtl="0" eaLnBrk="1" fontAlgn="base" hangingPunct="1">
        <a:spcBef>
          <a:spcPts val="400"/>
        </a:spcBef>
        <a:spcAft>
          <a:spcPct val="0"/>
        </a:spcAft>
        <a:buClr>
          <a:srgbClr val="EB910F"/>
        </a:buClr>
        <a:buSzPct val="75000"/>
        <a:buFont typeface="Wingdings" pitchFamily="2" charset="2"/>
        <a:buChar char=""/>
        <a:defRPr sz="2000" kern="1200">
          <a:solidFill>
            <a:schemeClr val="bg2"/>
          </a:solidFill>
          <a:latin typeface="+mn-lt"/>
          <a:ea typeface="+mn-ea"/>
          <a:cs typeface="+mn-cs"/>
        </a:defRPr>
      </a:lvl4pPr>
      <a:lvl5pPr marL="1828800" indent="-228600" algn="l" rtl="0" eaLnBrk="1" fontAlgn="base" hangingPunct="1">
        <a:spcBef>
          <a:spcPts val="400"/>
        </a:spcBef>
        <a:spcAft>
          <a:spcPct val="0"/>
        </a:spcAft>
        <a:buClr>
          <a:srgbClr val="19377D"/>
        </a:buClr>
        <a:buSzPct val="65000"/>
        <a:buFont typeface="Wingdings" pitchFamily="2" charset="2"/>
        <a:buChar char="§"/>
        <a:defRPr sz="2000" kern="1200">
          <a:solidFill>
            <a:schemeClr val="bg2"/>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vimeo.com/145353711"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image" Target="../media/image21.jpg"/><Relationship Id="rId4" Type="http://schemas.openxmlformats.org/officeDocument/2006/relationships/image" Target="../media/image20.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3.png"/><Relationship Id="rId7" Type="http://schemas.openxmlformats.org/officeDocument/2006/relationships/diagramColors" Target="../diagrams/colors1.xml"/><Relationship Id="rId2" Type="http://schemas.openxmlformats.org/officeDocument/2006/relationships/notesSlide" Target="../notesSlides/notesSlide14.xml"/><Relationship Id="rId1" Type="http://schemas.openxmlformats.org/officeDocument/2006/relationships/slideLayout" Target="../slideLayouts/slideLayout9.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8.xml"/><Relationship Id="rId4" Type="http://schemas.openxmlformats.org/officeDocument/2006/relationships/image" Target="../media/image25.jpg"/></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7.xml"/><Relationship Id="rId1" Type="http://schemas.openxmlformats.org/officeDocument/2006/relationships/slideLayout" Target="../slideLayouts/slideLayout8.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8.xml"/><Relationship Id="rId1" Type="http://schemas.openxmlformats.org/officeDocument/2006/relationships/slideLayout" Target="../slideLayouts/slideLayout8.xml"/><Relationship Id="rId5" Type="http://schemas.openxmlformats.org/officeDocument/2006/relationships/image" Target="../media/image30.jpg"/><Relationship Id="rId4" Type="http://schemas.openxmlformats.org/officeDocument/2006/relationships/image" Target="../media/image29.jp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9.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5.xml"/><Relationship Id="rId1" Type="http://schemas.openxmlformats.org/officeDocument/2006/relationships/slideLayout" Target="../slideLayouts/slideLayout5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1.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8.xml"/><Relationship Id="rId1" Type="http://schemas.openxmlformats.org/officeDocument/2006/relationships/slideLayout" Target="../slideLayouts/slideLayout51.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9.xml"/><Relationship Id="rId1" Type="http://schemas.openxmlformats.org/officeDocument/2006/relationships/slideLayout" Target="../slideLayouts/slideLayout33.xml"/><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33.xml"/><Relationship Id="rId4" Type="http://schemas.openxmlformats.org/officeDocument/2006/relationships/image" Target="../media/image28.jpg"/></Relationships>
</file>

<file path=ppt/slides/_rels/slide32.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31.xml"/><Relationship Id="rId1" Type="http://schemas.openxmlformats.org/officeDocument/2006/relationships/slideLayout" Target="../slideLayouts/slideLayout33.xml"/></Relationships>
</file>

<file path=ppt/slides/_rels/slide3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32.xml"/><Relationship Id="rId1" Type="http://schemas.openxmlformats.org/officeDocument/2006/relationships/slideLayout" Target="../slideLayouts/slideLayout33.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3.xml"/><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1.xml"/></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0.xml"/><Relationship Id="rId1" Type="http://schemas.openxmlformats.org/officeDocument/2006/relationships/slideLayout" Target="../slideLayouts/slideLayout41.xml"/></Relationships>
</file>

<file path=ppt/slides/_rels/slide42.xml.rels><?xml version="1.0" encoding="UTF-8" standalone="yes"?>
<Relationships xmlns="http://schemas.openxmlformats.org/package/2006/relationships"><Relationship Id="rId8" Type="http://schemas.openxmlformats.org/officeDocument/2006/relationships/image" Target="../media/image39.jpeg"/><Relationship Id="rId13" Type="http://schemas.openxmlformats.org/officeDocument/2006/relationships/image" Target="../media/image42.jpeg"/><Relationship Id="rId3" Type="http://schemas.openxmlformats.org/officeDocument/2006/relationships/hyperlink" Target="http://consumerhealthchoices.org/catalog/ekgs-and-exercise-stress-tests-aafp/" TargetMode="External"/><Relationship Id="rId7" Type="http://schemas.openxmlformats.org/officeDocument/2006/relationships/hyperlink" Target="http://consumerhealthchoices.org/catalog/imaging-tests-for-headaches-acr/" TargetMode="External"/><Relationship Id="rId12" Type="http://schemas.openxmlformats.org/officeDocument/2006/relationships/image" Target="../media/image41.jpeg"/><Relationship Id="rId2" Type="http://schemas.openxmlformats.org/officeDocument/2006/relationships/notesSlide" Target="../notesSlides/notesSlide41.xml"/><Relationship Id="rId1" Type="http://schemas.openxmlformats.org/officeDocument/2006/relationships/slideLayout" Target="../slideLayouts/slideLayout41.xml"/><Relationship Id="rId6" Type="http://schemas.openxmlformats.org/officeDocument/2006/relationships/image" Target="../media/image38.jpeg"/><Relationship Id="rId11" Type="http://schemas.openxmlformats.org/officeDocument/2006/relationships/hyperlink" Target="http://consumerhealthchoices.org/catalog/treating-sinusitis-aafp/" TargetMode="External"/><Relationship Id="rId5" Type="http://schemas.openxmlformats.org/officeDocument/2006/relationships/hyperlink" Target="http://consumerhealthchoices.org/catalog/imaging-tests-for-back-pain-aafp/" TargetMode="External"/><Relationship Id="rId15" Type="http://schemas.openxmlformats.org/officeDocument/2006/relationships/image" Target="../media/image44.png"/><Relationship Id="rId10" Type="http://schemas.openxmlformats.org/officeDocument/2006/relationships/image" Target="../media/image40.jpeg"/><Relationship Id="rId4" Type="http://schemas.openxmlformats.org/officeDocument/2006/relationships/image" Target="../media/image37.jpeg"/><Relationship Id="rId9" Type="http://schemas.openxmlformats.org/officeDocument/2006/relationships/hyperlink" Target="http://consumerhealthchoices.org/catalog/bone-density-tests-aafp/" TargetMode="External"/><Relationship Id="rId14" Type="http://schemas.openxmlformats.org/officeDocument/2006/relationships/image" Target="../media/image43.jpeg"/></Relationships>
</file>

<file path=ppt/slides/_rels/slide43.xml.rels><?xml version="1.0" encoding="UTF-8" standalone="yes"?>
<Relationships xmlns="http://schemas.openxmlformats.org/package/2006/relationships"><Relationship Id="rId3" Type="http://schemas.openxmlformats.org/officeDocument/2006/relationships/hyperlink" Target="mailto:sdonohue@nrhi.org" TargetMode="External"/><Relationship Id="rId7" Type="http://schemas.openxmlformats.org/officeDocument/2006/relationships/image" Target="../media/image45.png"/><Relationship Id="rId2" Type="http://schemas.openxmlformats.org/officeDocument/2006/relationships/notesSlide" Target="../notesSlides/notesSlide42.xml"/><Relationship Id="rId1" Type="http://schemas.openxmlformats.org/officeDocument/2006/relationships/slideLayout" Target="../slideLayouts/slideLayout8.xml"/><Relationship Id="rId6" Type="http://schemas.openxmlformats.org/officeDocument/2006/relationships/hyperlink" Target="http://www.healthcarecommunities.org/Home.aspx" TargetMode="External"/><Relationship Id="rId5" Type="http://schemas.openxmlformats.org/officeDocument/2006/relationships/hyperlink" Target="http://www.healthcarecommunities.org/" TargetMode="External"/><Relationship Id="rId4" Type="http://schemas.openxmlformats.org/officeDocument/2006/relationships/hyperlink" Target="mailto:elevi@nrhi.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343725" y="4937760"/>
            <a:ext cx="5485315" cy="712774"/>
          </a:xfrm>
        </p:spPr>
        <p:txBody>
          <a:bodyPr/>
          <a:lstStyle/>
          <a:p>
            <a:r>
              <a:rPr lang="en-US" sz="1800" b="0" dirty="0" smtClean="0">
                <a:solidFill>
                  <a:srgbClr val="FF0000"/>
                </a:solidFill>
                <a:latin typeface="Helvetica Light" charset="0"/>
                <a:ea typeface="Helvetica Light" charset="0"/>
                <a:cs typeface="Helvetica Light" charset="0"/>
              </a:rPr>
              <a:t>November 17, 2015  </a:t>
            </a:r>
            <a:br>
              <a:rPr lang="en-US" sz="1800" b="0" dirty="0" smtClean="0">
                <a:solidFill>
                  <a:srgbClr val="FF0000"/>
                </a:solidFill>
                <a:latin typeface="Helvetica Light" charset="0"/>
                <a:ea typeface="Helvetica Light" charset="0"/>
                <a:cs typeface="Helvetica Light" charset="0"/>
              </a:rPr>
            </a:br>
            <a:r>
              <a:rPr lang="en-US" sz="1800" b="0" dirty="0" smtClean="0">
                <a:solidFill>
                  <a:srgbClr val="FF0000"/>
                </a:solidFill>
                <a:latin typeface="Helvetica Light" charset="0"/>
                <a:ea typeface="Helvetica Light" charset="0"/>
                <a:cs typeface="Helvetica Light" charset="0"/>
              </a:rPr>
              <a:t>3:30-4:30 pm ET </a:t>
            </a:r>
            <a:endParaRPr lang="en-US" sz="1800" b="0" dirty="0">
              <a:solidFill>
                <a:srgbClr val="FF0000"/>
              </a:solidFill>
              <a:latin typeface="Helvetica Light" charset="0"/>
              <a:ea typeface="Helvetica Light" charset="0"/>
              <a:cs typeface="Helvetica Light" charset="0"/>
            </a:endParaRPr>
          </a:p>
        </p:txBody>
      </p:sp>
      <p:sp>
        <p:nvSpPr>
          <p:cNvPr id="2" name="Subtitle 1"/>
          <p:cNvSpPr>
            <a:spLocks noGrp="1"/>
          </p:cNvSpPr>
          <p:nvPr>
            <p:ph type="body" sz="half" idx="2"/>
          </p:nvPr>
        </p:nvSpPr>
        <p:spPr>
          <a:xfrm>
            <a:off x="162560" y="669580"/>
            <a:ext cx="2712720" cy="5257800"/>
          </a:xfrm>
        </p:spPr>
        <p:txBody>
          <a:bodyPr>
            <a:normAutofit/>
          </a:bodyPr>
          <a:lstStyle/>
          <a:p>
            <a:r>
              <a:rPr lang="en-US" sz="2000" dirty="0" smtClean="0"/>
              <a:t>The Network for Regional Healthcare Improvement (NRHI) High-Value Care Support and Alignment Network (SAN) for the Transforming Clinical Practice Initiative (TCPI)</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8640" y="669580"/>
            <a:ext cx="2092960" cy="999199"/>
          </a:xfrm>
          <a:prstGeom prst="rect">
            <a:avLst/>
          </a:prstGeom>
        </p:spPr>
      </p:pic>
      <p:sp>
        <p:nvSpPr>
          <p:cNvPr id="5" name="TextBox 4"/>
          <p:cNvSpPr txBox="1"/>
          <p:nvPr/>
        </p:nvSpPr>
        <p:spPr>
          <a:xfrm>
            <a:off x="3343725" y="2123440"/>
            <a:ext cx="5019040" cy="2123658"/>
          </a:xfrm>
          <a:prstGeom prst="rect">
            <a:avLst/>
          </a:prstGeom>
          <a:noFill/>
        </p:spPr>
        <p:txBody>
          <a:bodyPr wrap="square" rtlCol="0">
            <a:spAutoFit/>
          </a:bodyPr>
          <a:lstStyle/>
          <a:p>
            <a:r>
              <a:rPr lang="en-US" sz="4400" dirty="0" smtClean="0">
                <a:solidFill>
                  <a:schemeClr val="tx1">
                    <a:lumMod val="50000"/>
                    <a:lumOff val="50000"/>
                  </a:schemeClr>
                </a:solidFill>
                <a:latin typeface="Helvetica Light" charset="0"/>
                <a:ea typeface="Helvetica Light" charset="0"/>
                <a:cs typeface="Helvetica Light" charset="0"/>
              </a:rPr>
              <a:t>NRHI SAN Learning Event Kick-Off</a:t>
            </a:r>
            <a:endParaRPr lang="en-US" sz="4400" dirty="0">
              <a:solidFill>
                <a:schemeClr val="tx1">
                  <a:lumMod val="50000"/>
                  <a:lumOff val="50000"/>
                </a:schemeClr>
              </a:solidFill>
              <a:latin typeface="Helvetica Light" charset="0"/>
              <a:ea typeface="Helvetica Light" charset="0"/>
              <a:cs typeface="Helvetica Light" charset="0"/>
            </a:endParaRPr>
          </a:p>
        </p:txBody>
      </p:sp>
    </p:spTree>
    <p:extLst>
      <p:ext uri="{BB962C8B-B14F-4D97-AF65-F5344CB8AC3E}">
        <p14:creationId xmlns:p14="http://schemas.microsoft.com/office/powerpoint/2010/main" val="3673872334"/>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0" dirty="0" smtClean="0">
                <a:solidFill>
                  <a:schemeClr val="tx1"/>
                </a:solidFill>
                <a:latin typeface="Helvetica Light" charset="0"/>
                <a:ea typeface="Helvetica Light" charset="0"/>
                <a:cs typeface="Helvetica Light" charset="0"/>
              </a:rPr>
              <a:t>An Introduction to SAN by Elizabeth Mitchell</a:t>
            </a:r>
            <a:endParaRPr lang="en-US" b="0" dirty="0">
              <a:solidFill>
                <a:schemeClr val="tx1"/>
              </a:solidFill>
              <a:latin typeface="Helvetica Light" charset="0"/>
              <a:ea typeface="Helvetica Light" charset="0"/>
              <a:cs typeface="Helvetica Light" charset="0"/>
            </a:endParaRPr>
          </a:p>
        </p:txBody>
      </p:sp>
      <p:pic>
        <p:nvPicPr>
          <p:cNvPr id="5" name="Content Placeholder 4">
            <a:hlinkClick r:id="rId2"/>
          </p:cNvPr>
          <p:cNvPicPr>
            <a:picLocks noGrp="1" noChangeAspect="1"/>
          </p:cNvPicPr>
          <p:nvPr>
            <p:ph sz="quarter" idx="1"/>
          </p:nvPr>
        </p:nvPicPr>
        <p:blipFill rotWithShape="1">
          <a:blip r:embed="rId3">
            <a:extLst>
              <a:ext uri="{28A0092B-C50C-407E-A947-70E740481C1C}">
                <a14:useLocalDpi xmlns:a14="http://schemas.microsoft.com/office/drawing/2010/main" val="0"/>
              </a:ext>
            </a:extLst>
          </a:blip>
          <a:srcRect l="12932" t="14420" r="14114" b="13666"/>
          <a:stretch/>
        </p:blipFill>
        <p:spPr>
          <a:xfrm>
            <a:off x="1617472" y="1818639"/>
            <a:ext cx="5902960" cy="3271521"/>
          </a:xfrm>
        </p:spPr>
      </p:pic>
      <p:sp>
        <p:nvSpPr>
          <p:cNvPr id="4" name="Slide Number Placeholder 3"/>
          <p:cNvSpPr>
            <a:spLocks noGrp="1"/>
          </p:cNvSpPr>
          <p:nvPr>
            <p:ph type="sldNum" sz="quarter" idx="10"/>
          </p:nvPr>
        </p:nvSpPr>
        <p:spPr/>
        <p:txBody>
          <a:bodyPr/>
          <a:lstStyle/>
          <a:p>
            <a:fld id="{443EC05F-8172-9747-86AE-1C8A5A9D86BF}" type="slidenum">
              <a:rPr lang="en-US" smtClean="0"/>
              <a:pPr/>
              <a:t>2</a:t>
            </a:fld>
            <a:endParaRPr lang="en-US" dirty="0"/>
          </a:p>
        </p:txBody>
      </p:sp>
      <p:sp>
        <p:nvSpPr>
          <p:cNvPr id="6" name="TextBox 5"/>
          <p:cNvSpPr txBox="1"/>
          <p:nvPr/>
        </p:nvSpPr>
        <p:spPr>
          <a:xfrm>
            <a:off x="1483360" y="5405120"/>
            <a:ext cx="6045200" cy="369332"/>
          </a:xfrm>
          <a:prstGeom prst="rect">
            <a:avLst/>
          </a:prstGeom>
          <a:noFill/>
        </p:spPr>
        <p:txBody>
          <a:bodyPr wrap="square" rtlCol="0">
            <a:spAutoFit/>
          </a:bodyPr>
          <a:lstStyle/>
          <a:p>
            <a:pPr algn="ctr"/>
            <a:r>
              <a:rPr lang="pt-BR" dirty="0" err="1">
                <a:solidFill>
                  <a:schemeClr val="tx1">
                    <a:lumMod val="50000"/>
                    <a:lumOff val="50000"/>
                  </a:schemeClr>
                </a:solidFill>
                <a:latin typeface="Helvetica Light" charset="0"/>
                <a:ea typeface="Helvetica Light" charset="0"/>
                <a:cs typeface="Helvetica Light" charset="0"/>
              </a:rPr>
              <a:t>https</a:t>
            </a:r>
            <a:r>
              <a:rPr lang="pt-BR" dirty="0">
                <a:solidFill>
                  <a:schemeClr val="tx1">
                    <a:lumMod val="50000"/>
                    <a:lumOff val="50000"/>
                  </a:schemeClr>
                </a:solidFill>
                <a:latin typeface="Helvetica Light" charset="0"/>
                <a:ea typeface="Helvetica Light" charset="0"/>
                <a:cs typeface="Helvetica Light" charset="0"/>
              </a:rPr>
              <a:t>://</a:t>
            </a:r>
            <a:r>
              <a:rPr lang="pt-BR" dirty="0" err="1">
                <a:solidFill>
                  <a:schemeClr val="tx1">
                    <a:lumMod val="50000"/>
                    <a:lumOff val="50000"/>
                  </a:schemeClr>
                </a:solidFill>
                <a:latin typeface="Helvetica Light" charset="0"/>
                <a:ea typeface="Helvetica Light" charset="0"/>
                <a:cs typeface="Helvetica Light" charset="0"/>
              </a:rPr>
              <a:t>vimeo.com</a:t>
            </a:r>
            <a:r>
              <a:rPr lang="pt-BR" dirty="0">
                <a:solidFill>
                  <a:schemeClr val="tx1">
                    <a:lumMod val="50000"/>
                    <a:lumOff val="50000"/>
                  </a:schemeClr>
                </a:solidFill>
                <a:latin typeface="Helvetica Light" charset="0"/>
                <a:ea typeface="Helvetica Light" charset="0"/>
                <a:cs typeface="Helvetica Light" charset="0"/>
              </a:rPr>
              <a:t>/145353711</a:t>
            </a:r>
            <a:endParaRPr lang="en-US" dirty="0">
              <a:solidFill>
                <a:schemeClr val="tx1">
                  <a:lumMod val="50000"/>
                  <a:lumOff val="50000"/>
                </a:schemeClr>
              </a:solidFill>
              <a:latin typeface="Helvetica Light" charset="0"/>
              <a:ea typeface="Helvetica Light" charset="0"/>
              <a:cs typeface="Helvetica Light" charset="0"/>
            </a:endParaRPr>
          </a:p>
        </p:txBody>
      </p:sp>
    </p:spTree>
    <p:extLst>
      <p:ext uri="{BB962C8B-B14F-4D97-AF65-F5344CB8AC3E}">
        <p14:creationId xmlns:p14="http://schemas.microsoft.com/office/powerpoint/2010/main" val="1111479663"/>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1" y="603794"/>
            <a:ext cx="2722880" cy="1905726"/>
          </a:xfrm>
        </p:spPr>
        <p:txBody>
          <a:bodyPr/>
          <a:lstStyle/>
          <a:p>
            <a:r>
              <a:rPr lang="en-US" b="0" i="1" dirty="0" smtClean="0"/>
              <a:t/>
            </a:r>
            <a:br>
              <a:rPr lang="en-US" b="0" i="1" dirty="0" smtClean="0"/>
            </a:br>
            <a:r>
              <a:rPr lang="en-US" b="0" i="1" dirty="0"/>
              <a:t/>
            </a:r>
            <a:br>
              <a:rPr lang="en-US" b="0" i="1" dirty="0"/>
            </a:br>
            <a:r>
              <a:rPr lang="en-US" b="0" i="1" dirty="0" smtClean="0"/>
              <a:t/>
            </a:r>
            <a:br>
              <a:rPr lang="en-US" b="0" i="1" dirty="0" smtClean="0"/>
            </a:br>
            <a:r>
              <a:rPr lang="en-US" sz="2000" b="0" dirty="0" smtClean="0">
                <a:latin typeface="Helvetica Light" charset="0"/>
                <a:ea typeface="Helvetica Light" charset="0"/>
                <a:cs typeface="Helvetica Light" charset="0"/>
              </a:rPr>
              <a:t>NRHI’s High-Value Care SAN </a:t>
            </a:r>
            <a:r>
              <a:rPr lang="en-US" sz="2000" dirty="0" smtClean="0"/>
              <a:t/>
            </a:r>
            <a:br>
              <a:rPr lang="en-US" sz="2000" dirty="0" smtClean="0"/>
            </a:br>
            <a:r>
              <a:rPr lang="en-US" sz="2000" dirty="0"/>
              <a:t/>
            </a:r>
            <a:br>
              <a:rPr lang="en-US" sz="2000" dirty="0"/>
            </a:br>
            <a:r>
              <a:rPr lang="en-US" sz="2000" dirty="0"/>
              <a:t>	</a:t>
            </a:r>
            <a:r>
              <a:rPr lang="en-US" sz="1800" dirty="0" smtClean="0"/>
              <a:t>AGENDA</a:t>
            </a:r>
            <a:r>
              <a:rPr lang="en-US" b="0" i="1" dirty="0" smtClean="0"/>
              <a:t/>
            </a:r>
            <a:br>
              <a:rPr lang="en-US" b="0" i="1" dirty="0" smtClean="0"/>
            </a:br>
            <a:endParaRPr lang="en-US" i="1" dirty="0"/>
          </a:p>
        </p:txBody>
      </p:sp>
      <p:sp>
        <p:nvSpPr>
          <p:cNvPr id="7" name="Content Placeholder 6"/>
          <p:cNvSpPr>
            <a:spLocks noGrp="1"/>
          </p:cNvSpPr>
          <p:nvPr>
            <p:ph sz="quarter" idx="1"/>
          </p:nvPr>
        </p:nvSpPr>
        <p:spPr/>
        <p:txBody>
          <a:bodyPr>
            <a:normAutofit fontScale="92500" lnSpcReduction="20000"/>
          </a:bodyPr>
          <a:lstStyle/>
          <a:p>
            <a:r>
              <a:rPr lang="en-US" b="0" dirty="0" smtClean="0">
                <a:latin typeface="Helvetica Light" charset="0"/>
                <a:ea typeface="Helvetica Light" charset="0"/>
                <a:cs typeface="Helvetica Light" charset="0"/>
              </a:rPr>
              <a:t>Welcome</a:t>
            </a:r>
          </a:p>
          <a:p>
            <a:pPr marL="0" indent="0">
              <a:buNone/>
            </a:pPr>
            <a:endParaRPr lang="en-US" b="0" dirty="0" smtClean="0">
              <a:latin typeface="Helvetica Light" charset="0"/>
              <a:ea typeface="Helvetica Light" charset="0"/>
              <a:cs typeface="Helvetica Light" charset="0"/>
            </a:endParaRPr>
          </a:p>
          <a:p>
            <a:r>
              <a:rPr lang="en-US" b="0" dirty="0" smtClean="0">
                <a:latin typeface="Helvetica Light" charset="0"/>
                <a:ea typeface="Helvetica Light" charset="0"/>
                <a:cs typeface="Helvetica Light" charset="0"/>
              </a:rPr>
              <a:t>Who is NRHI </a:t>
            </a:r>
          </a:p>
          <a:p>
            <a:endParaRPr lang="en-US" b="0" dirty="0">
              <a:latin typeface="Helvetica Light" charset="0"/>
              <a:ea typeface="Helvetica Light" charset="0"/>
              <a:cs typeface="Helvetica Light" charset="0"/>
            </a:endParaRPr>
          </a:p>
          <a:p>
            <a:r>
              <a:rPr lang="en-US" b="0" dirty="0" smtClean="0">
                <a:latin typeface="Helvetica Light" charset="0"/>
                <a:ea typeface="Helvetica Light" charset="0"/>
                <a:cs typeface="Helvetica Light" charset="0"/>
              </a:rPr>
              <a:t>What is TCPI </a:t>
            </a:r>
          </a:p>
          <a:p>
            <a:endParaRPr lang="en-US" b="0" dirty="0">
              <a:latin typeface="Helvetica Light" charset="0"/>
              <a:ea typeface="Helvetica Light" charset="0"/>
              <a:cs typeface="Helvetica Light" charset="0"/>
            </a:endParaRPr>
          </a:p>
          <a:p>
            <a:r>
              <a:rPr lang="en-US" b="0" dirty="0" smtClean="0">
                <a:latin typeface="Helvetica Light" charset="0"/>
                <a:ea typeface="Helvetica Light" charset="0"/>
                <a:cs typeface="Helvetica Light" charset="0"/>
              </a:rPr>
              <a:t>Who are the SANs and what is the NRHI High-Value Care SAN</a:t>
            </a:r>
          </a:p>
          <a:p>
            <a:endParaRPr lang="en-US" b="0" dirty="0" smtClean="0">
              <a:latin typeface="Helvetica Light" charset="0"/>
              <a:ea typeface="Helvetica Light" charset="0"/>
              <a:cs typeface="Helvetica Light" charset="0"/>
            </a:endParaRPr>
          </a:p>
          <a:p>
            <a:r>
              <a:rPr lang="en-US" b="0" dirty="0" smtClean="0">
                <a:latin typeface="Helvetica Light" charset="0"/>
                <a:ea typeface="Helvetica Light" charset="0"/>
                <a:cs typeface="Helvetica Light" charset="0"/>
              </a:rPr>
              <a:t>NRHI SAN Clinical and Quality Experts: </a:t>
            </a:r>
          </a:p>
          <a:p>
            <a:pPr lvl="1"/>
            <a:r>
              <a:rPr lang="en-US" dirty="0">
                <a:solidFill>
                  <a:srgbClr val="00B0F0"/>
                </a:solidFill>
                <a:latin typeface="Helvetica Light" charset="0"/>
                <a:ea typeface="Helvetica Light" charset="0"/>
                <a:cs typeface="Helvetica Light" charset="0"/>
              </a:rPr>
              <a:t>Better Health Partnership </a:t>
            </a:r>
            <a:r>
              <a:rPr lang="en-US" dirty="0" smtClean="0">
                <a:solidFill>
                  <a:srgbClr val="00B0F0"/>
                </a:solidFill>
                <a:latin typeface="Helvetica Light" charset="0"/>
                <a:ea typeface="Helvetica Light" charset="0"/>
                <a:cs typeface="Helvetica Light" charset="0"/>
              </a:rPr>
              <a:t>- Northeast Ohio</a:t>
            </a:r>
          </a:p>
          <a:p>
            <a:pPr lvl="1"/>
            <a:r>
              <a:rPr lang="en-US" dirty="0" smtClean="0">
                <a:solidFill>
                  <a:srgbClr val="00B0F0"/>
                </a:solidFill>
                <a:latin typeface="Helvetica Light" charset="0"/>
                <a:ea typeface="Helvetica Light" charset="0"/>
                <a:cs typeface="Helvetica Light" charset="0"/>
              </a:rPr>
              <a:t>Minnesota </a:t>
            </a:r>
            <a:r>
              <a:rPr lang="en-US" dirty="0">
                <a:solidFill>
                  <a:srgbClr val="00B0F0"/>
                </a:solidFill>
                <a:latin typeface="Helvetica Light" charset="0"/>
                <a:ea typeface="Helvetica Light" charset="0"/>
                <a:cs typeface="Helvetica Light" charset="0"/>
              </a:rPr>
              <a:t>Community Measurement </a:t>
            </a:r>
            <a:endParaRPr lang="en-US" dirty="0" smtClean="0">
              <a:solidFill>
                <a:srgbClr val="00B0F0"/>
              </a:solidFill>
              <a:latin typeface="Helvetica Light" charset="0"/>
              <a:ea typeface="Helvetica Light" charset="0"/>
              <a:cs typeface="Helvetica Light" charset="0"/>
            </a:endParaRPr>
          </a:p>
          <a:p>
            <a:pPr lvl="1"/>
            <a:r>
              <a:rPr lang="en-US" dirty="0" smtClean="0">
                <a:solidFill>
                  <a:srgbClr val="00B0F0"/>
                </a:solidFill>
                <a:latin typeface="Helvetica Light" charset="0"/>
                <a:ea typeface="Helvetica Light" charset="0"/>
                <a:cs typeface="Helvetica Light" charset="0"/>
              </a:rPr>
              <a:t>Institute </a:t>
            </a:r>
            <a:r>
              <a:rPr lang="en-US" dirty="0">
                <a:solidFill>
                  <a:srgbClr val="00B0F0"/>
                </a:solidFill>
                <a:latin typeface="Helvetica Light" charset="0"/>
                <a:ea typeface="Helvetica Light" charset="0"/>
                <a:cs typeface="Helvetica Light" charset="0"/>
              </a:rPr>
              <a:t>for Clinical </a:t>
            </a:r>
            <a:r>
              <a:rPr lang="en-US" dirty="0" smtClean="0">
                <a:solidFill>
                  <a:srgbClr val="00B0F0"/>
                </a:solidFill>
                <a:latin typeface="Helvetica Light" charset="0"/>
                <a:ea typeface="Helvetica Light" charset="0"/>
                <a:cs typeface="Helvetica Light" charset="0"/>
              </a:rPr>
              <a:t>Systems Improvement </a:t>
            </a:r>
          </a:p>
          <a:p>
            <a:pPr lvl="1"/>
            <a:r>
              <a:rPr lang="en-US" dirty="0">
                <a:solidFill>
                  <a:srgbClr val="00B0F0"/>
                </a:solidFill>
                <a:latin typeface="Helvetica Light" charset="0"/>
                <a:ea typeface="Helvetica Light" charset="0"/>
                <a:cs typeface="Helvetica Light" charset="0"/>
              </a:rPr>
              <a:t>Pittsburgh Regional Health </a:t>
            </a:r>
            <a:r>
              <a:rPr lang="en-US" dirty="0" smtClean="0">
                <a:solidFill>
                  <a:srgbClr val="00B0F0"/>
                </a:solidFill>
                <a:latin typeface="Helvetica Light" charset="0"/>
                <a:ea typeface="Helvetica Light" charset="0"/>
                <a:cs typeface="Helvetica Light" charset="0"/>
              </a:rPr>
              <a:t>Initiative</a:t>
            </a:r>
          </a:p>
          <a:p>
            <a:pPr lvl="1"/>
            <a:r>
              <a:rPr lang="en-US" dirty="0" smtClean="0">
                <a:solidFill>
                  <a:srgbClr val="00B0F0"/>
                </a:solidFill>
                <a:latin typeface="Helvetica Light" charset="0"/>
                <a:ea typeface="Helvetica Light" charset="0"/>
                <a:cs typeface="Helvetica Light" charset="0"/>
              </a:rPr>
              <a:t>Maine Quality Counts</a:t>
            </a:r>
          </a:p>
          <a:p>
            <a:pPr lvl="1"/>
            <a:r>
              <a:rPr lang="en-US" dirty="0" smtClean="0">
                <a:solidFill>
                  <a:srgbClr val="00B0F0"/>
                </a:solidFill>
                <a:latin typeface="Helvetica Light" charset="0"/>
                <a:ea typeface="Helvetica Light" charset="0"/>
                <a:cs typeface="Helvetica Light" charset="0"/>
              </a:rPr>
              <a:t>Massachusetts Health Quality Partners </a:t>
            </a:r>
          </a:p>
          <a:p>
            <a:pPr lvl="1"/>
            <a:r>
              <a:rPr lang="en-US" dirty="0" smtClean="0">
                <a:solidFill>
                  <a:srgbClr val="00B0F0"/>
                </a:solidFill>
                <a:latin typeface="Helvetica Light" charset="0"/>
                <a:ea typeface="Helvetica Light" charset="0"/>
                <a:cs typeface="Helvetica Light" charset="0"/>
              </a:rPr>
              <a:t>Oregon Healthcare Quality Corporation</a:t>
            </a:r>
            <a:r>
              <a:rPr lang="en-US" dirty="0" smtClean="0">
                <a:solidFill>
                  <a:schemeClr val="tx2">
                    <a:lumMod val="40000"/>
                    <a:lumOff val="60000"/>
                  </a:schemeClr>
                </a:solidFill>
                <a:latin typeface="Helvetica Light" charset="0"/>
                <a:ea typeface="Helvetica Light" charset="0"/>
                <a:cs typeface="Helvetica Light" charset="0"/>
              </a:rPr>
              <a:t> </a:t>
            </a:r>
          </a:p>
          <a:p>
            <a:pPr marL="274320" lvl="1" indent="0">
              <a:buNone/>
            </a:pPr>
            <a:endParaRPr lang="en-US" b="1" dirty="0" smtClean="0">
              <a:solidFill>
                <a:schemeClr val="tx2">
                  <a:lumMod val="40000"/>
                  <a:lumOff val="60000"/>
                </a:schemeClr>
              </a:solidFill>
              <a:latin typeface="Helvetica" charset="0"/>
              <a:ea typeface="Helvetica" charset="0"/>
              <a:cs typeface="Helvetica" charset="0"/>
            </a:endParaRPr>
          </a:p>
          <a:p>
            <a:r>
              <a:rPr lang="en-US" b="0" dirty="0" smtClean="0">
                <a:latin typeface="Helvetica Light" charset="0"/>
                <a:ea typeface="Helvetica Light" charset="0"/>
                <a:cs typeface="Helvetica Light" charset="0"/>
              </a:rPr>
              <a:t>How to get involved and learn more</a:t>
            </a:r>
          </a:p>
          <a:p>
            <a:pPr marL="0" indent="0">
              <a:buNone/>
            </a:pPr>
            <a:endParaRPr lang="en-US" i="1" dirty="0" smtClean="0"/>
          </a:p>
          <a:p>
            <a:endParaRPr lang="en-US" i="1" dirty="0" smtClean="0"/>
          </a:p>
          <a:p>
            <a:endParaRPr lang="en-US" dirty="0" smtClean="0"/>
          </a:p>
          <a:p>
            <a:endParaRPr lang="en-US" dirty="0"/>
          </a:p>
          <a:p>
            <a:endParaRPr lang="en-US" dirty="0"/>
          </a:p>
          <a:p>
            <a:endParaRPr lang="en-US" dirty="0" smtClean="0"/>
          </a:p>
          <a:p>
            <a:endParaRPr lang="en-US" dirty="0"/>
          </a:p>
        </p:txBody>
      </p:sp>
    </p:spTree>
    <p:extLst>
      <p:ext uri="{BB962C8B-B14F-4D97-AF65-F5344CB8AC3E}">
        <p14:creationId xmlns:p14="http://schemas.microsoft.com/office/powerpoint/2010/main" val="2653327963"/>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545" y="167425"/>
            <a:ext cx="8860665" cy="1109317"/>
          </a:xfrm>
          <a:solidFill>
            <a:schemeClr val="accent1"/>
          </a:solidFill>
        </p:spPr>
        <p:txBody>
          <a:bodyPr>
            <a:normAutofit/>
          </a:bodyPr>
          <a:lstStyle/>
          <a:p>
            <a:r>
              <a:rPr lang="en-US" dirty="0" smtClean="0">
                <a:solidFill>
                  <a:schemeClr val="bg1"/>
                </a:solidFill>
              </a:rPr>
              <a:t>Our Team</a:t>
            </a:r>
            <a:endParaRPr lang="en-US" dirty="0">
              <a:solidFill>
                <a:schemeClr val="bg1"/>
              </a:solidFill>
            </a:endParaRPr>
          </a:p>
        </p:txBody>
      </p:sp>
      <p:pic>
        <p:nvPicPr>
          <p:cNvPr id="5" name="Content Placeholder 4" descr="Stacy Donahue.jpg"/>
          <p:cNvPicPr>
            <a:picLocks noGrp="1" noChangeAspect="1"/>
          </p:cNvPicPr>
          <p:nvPr>
            <p:ph sz="quarter" idx="4294967295"/>
          </p:nvPr>
        </p:nvPicPr>
        <p:blipFill rotWithShape="1">
          <a:blip r:embed="rId3" cstate="screen">
            <a:extLst>
              <a:ext uri="{28A0092B-C50C-407E-A947-70E740481C1C}">
                <a14:useLocalDpi xmlns:a14="http://schemas.microsoft.com/office/drawing/2010/main"/>
              </a:ext>
            </a:extLst>
          </a:blip>
          <a:srcRect/>
          <a:stretch/>
        </p:blipFill>
        <p:spPr>
          <a:xfrm>
            <a:off x="484984" y="2162522"/>
            <a:ext cx="2312988" cy="2116755"/>
          </a:xfrm>
        </p:spPr>
      </p:pic>
      <p:pic>
        <p:nvPicPr>
          <p:cNvPr id="6" name="Picture 5" descr="Emily Levi.jpg"/>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329252" y="2191697"/>
            <a:ext cx="2311026" cy="2057400"/>
          </a:xfrm>
          <a:prstGeom prst="rect">
            <a:avLst/>
          </a:prstGeom>
        </p:spPr>
      </p:pic>
      <p:sp>
        <p:nvSpPr>
          <p:cNvPr id="9" name="TextBox 8"/>
          <p:cNvSpPr txBox="1"/>
          <p:nvPr/>
        </p:nvSpPr>
        <p:spPr>
          <a:xfrm>
            <a:off x="446188" y="4222068"/>
            <a:ext cx="2311027" cy="1477328"/>
          </a:xfrm>
          <a:prstGeom prst="rect">
            <a:avLst/>
          </a:prstGeom>
          <a:noFill/>
        </p:spPr>
        <p:txBody>
          <a:bodyPr wrap="square" rtlCol="0">
            <a:spAutoFit/>
          </a:bodyPr>
          <a:lstStyle/>
          <a:p>
            <a:r>
              <a:rPr lang="en-US" b="1" dirty="0" smtClean="0">
                <a:solidFill>
                  <a:srgbClr val="27BCFF"/>
                </a:solidFill>
                <a:latin typeface="Helvetica"/>
                <a:cs typeface="Helvetica"/>
              </a:rPr>
              <a:t>Stacy Donohue</a:t>
            </a:r>
          </a:p>
          <a:p>
            <a:r>
              <a:rPr lang="en-US" i="1" dirty="0" smtClean="0">
                <a:solidFill>
                  <a:srgbClr val="27BCFF"/>
                </a:solidFill>
                <a:latin typeface="Helvetica"/>
                <a:cs typeface="Helvetica"/>
              </a:rPr>
              <a:t>SAN Program Manager</a:t>
            </a:r>
          </a:p>
          <a:p>
            <a:endParaRPr lang="en-US" dirty="0" smtClean="0">
              <a:solidFill>
                <a:prstClr val="black"/>
              </a:solidFill>
            </a:endParaRPr>
          </a:p>
          <a:p>
            <a:endParaRPr lang="en-US" dirty="0" smtClean="0">
              <a:solidFill>
                <a:prstClr val="black"/>
              </a:solidFill>
            </a:endParaRPr>
          </a:p>
        </p:txBody>
      </p:sp>
      <p:sp>
        <p:nvSpPr>
          <p:cNvPr id="10" name="TextBox 9"/>
          <p:cNvSpPr txBox="1"/>
          <p:nvPr/>
        </p:nvSpPr>
        <p:spPr>
          <a:xfrm>
            <a:off x="3321480" y="4248607"/>
            <a:ext cx="2311027" cy="1477328"/>
          </a:xfrm>
          <a:prstGeom prst="rect">
            <a:avLst/>
          </a:prstGeom>
          <a:noFill/>
        </p:spPr>
        <p:txBody>
          <a:bodyPr wrap="square" rtlCol="0">
            <a:spAutoFit/>
          </a:bodyPr>
          <a:lstStyle/>
          <a:p>
            <a:r>
              <a:rPr lang="en-US" b="1" dirty="0" smtClean="0">
                <a:solidFill>
                  <a:srgbClr val="27BCFF"/>
                </a:solidFill>
                <a:latin typeface="Helvetica"/>
                <a:cs typeface="Helvetica"/>
              </a:rPr>
              <a:t>Emily Levi</a:t>
            </a:r>
          </a:p>
          <a:p>
            <a:r>
              <a:rPr lang="en-US" i="1" dirty="0" smtClean="0">
                <a:solidFill>
                  <a:srgbClr val="27BCFF"/>
                </a:solidFill>
                <a:latin typeface="Helvetica"/>
                <a:cs typeface="Helvetica"/>
              </a:rPr>
              <a:t>SAN Project Coordinator</a:t>
            </a:r>
          </a:p>
          <a:p>
            <a:endParaRPr lang="en-US" dirty="0" smtClean="0">
              <a:solidFill>
                <a:prstClr val="black"/>
              </a:solidFill>
            </a:endParaRPr>
          </a:p>
          <a:p>
            <a:endParaRPr lang="en-US" dirty="0">
              <a:solidFill>
                <a:prstClr val="black"/>
              </a:solidFill>
            </a:endParaRPr>
          </a:p>
        </p:txBody>
      </p:sp>
      <p:sp>
        <p:nvSpPr>
          <p:cNvPr id="11" name="TextBox 10"/>
          <p:cNvSpPr txBox="1"/>
          <p:nvPr/>
        </p:nvSpPr>
        <p:spPr>
          <a:xfrm>
            <a:off x="6269517" y="4244951"/>
            <a:ext cx="2311027" cy="1200329"/>
          </a:xfrm>
          <a:prstGeom prst="rect">
            <a:avLst/>
          </a:prstGeom>
          <a:noFill/>
        </p:spPr>
        <p:txBody>
          <a:bodyPr wrap="square" rtlCol="0">
            <a:spAutoFit/>
          </a:bodyPr>
          <a:lstStyle/>
          <a:p>
            <a:r>
              <a:rPr lang="en-US" b="1" dirty="0" smtClean="0">
                <a:solidFill>
                  <a:srgbClr val="27BCFF"/>
                </a:solidFill>
                <a:latin typeface="Helvetica"/>
                <a:cs typeface="Helvetica"/>
              </a:rPr>
              <a:t>Dianne Hasselman</a:t>
            </a:r>
          </a:p>
          <a:p>
            <a:r>
              <a:rPr lang="en-US" i="1" dirty="0" smtClean="0">
                <a:solidFill>
                  <a:srgbClr val="27BCFF"/>
                </a:solidFill>
                <a:latin typeface="Helvetica"/>
                <a:cs typeface="Helvetica"/>
              </a:rPr>
              <a:t>Deputy Director </a:t>
            </a:r>
          </a:p>
          <a:p>
            <a:endParaRPr lang="en-US" dirty="0" smtClean="0">
              <a:solidFill>
                <a:prstClr val="black"/>
              </a:solidFill>
            </a:endParaRPr>
          </a:p>
          <a:p>
            <a:endParaRPr lang="en-US" dirty="0" smtClean="0">
              <a:solidFill>
                <a:prstClr val="black"/>
              </a:solidFill>
            </a:endParaRPr>
          </a:p>
        </p:txBody>
      </p:sp>
      <p:pic>
        <p:nvPicPr>
          <p:cNvPr id="3" name="Picture 2" descr="IMG_5691.jpg"/>
          <p:cNvPicPr>
            <a:picLocks noChangeAspect="1"/>
          </p:cNvPicPr>
          <p:nvPr/>
        </p:nvPicPr>
        <p:blipFill rotWithShape="1">
          <a:blip r:embed="rId5">
            <a:extLst>
              <a:ext uri="{28A0092B-C50C-407E-A947-70E740481C1C}">
                <a14:useLocalDpi xmlns:a14="http://schemas.microsoft.com/office/drawing/2010/main" val="0"/>
              </a:ext>
            </a:extLst>
          </a:blip>
          <a:srcRect t="2553" b="38428"/>
          <a:stretch/>
        </p:blipFill>
        <p:spPr>
          <a:xfrm>
            <a:off x="6228760" y="2162522"/>
            <a:ext cx="2304288" cy="2116755"/>
          </a:xfrm>
          <a:prstGeom prst="rect">
            <a:avLst/>
          </a:prstGeom>
        </p:spPr>
      </p:pic>
      <p:sp>
        <p:nvSpPr>
          <p:cNvPr id="8" name="Slide Number Placeholder 7"/>
          <p:cNvSpPr>
            <a:spLocks noGrp="1"/>
          </p:cNvSpPr>
          <p:nvPr>
            <p:ph type="sldNum" sz="quarter" idx="10"/>
          </p:nvPr>
        </p:nvSpPr>
        <p:spPr/>
        <p:txBody>
          <a:bodyPr/>
          <a:lstStyle/>
          <a:p>
            <a:fld id="{443EC05F-8172-9747-86AE-1C8A5A9D86BF}" type="slidenum">
              <a:rPr lang="en-US" smtClean="0"/>
              <a:pPr/>
              <a:t>4</a:t>
            </a:fld>
            <a:endParaRPr lang="en-US" dirty="0"/>
          </a:p>
        </p:txBody>
      </p:sp>
    </p:spTree>
    <p:extLst>
      <p:ext uri="{BB962C8B-B14F-4D97-AF65-F5344CB8AC3E}">
        <p14:creationId xmlns:p14="http://schemas.microsoft.com/office/powerpoint/2010/main" val="1217258316"/>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6411" y="132347"/>
            <a:ext cx="8831178" cy="1179095"/>
          </a:xfrm>
          <a:solidFill>
            <a:schemeClr val="accent1"/>
          </a:solidFill>
        </p:spPr>
        <p:txBody>
          <a:bodyPr>
            <a:normAutofit/>
          </a:bodyPr>
          <a:lstStyle/>
          <a:p>
            <a:r>
              <a:rPr lang="en-US" dirty="0" smtClean="0">
                <a:solidFill>
                  <a:schemeClr val="bg1"/>
                </a:solidFill>
              </a:rPr>
              <a:t>Who is the Network for Regional Healthcare Improvement (NRHI)?</a:t>
            </a:r>
            <a:endParaRPr lang="en-US" dirty="0">
              <a:solidFill>
                <a:schemeClr val="bg1"/>
              </a:solidFill>
            </a:endParaRPr>
          </a:p>
        </p:txBody>
      </p:sp>
      <p:sp>
        <p:nvSpPr>
          <p:cNvPr id="2" name="Text Placeholder 1"/>
          <p:cNvSpPr>
            <a:spLocks noGrp="1"/>
          </p:cNvSpPr>
          <p:nvPr>
            <p:ph type="body" idx="4294967295"/>
          </p:nvPr>
        </p:nvSpPr>
        <p:spPr>
          <a:xfrm>
            <a:off x="156412" y="1431757"/>
            <a:ext cx="8831178" cy="4668253"/>
          </a:xfrm>
        </p:spPr>
        <p:txBody>
          <a:bodyPr>
            <a:normAutofit/>
          </a:bodyPr>
          <a:lstStyle/>
          <a:p>
            <a:pPr marL="0" indent="0">
              <a:buNone/>
            </a:pPr>
            <a:r>
              <a:rPr lang="en-US" altLang="en-US" dirty="0">
                <a:latin typeface="Verdana" panose="020B0604030504040204" pitchFamily="34" charset="0"/>
              </a:rPr>
              <a:t>	</a:t>
            </a:r>
          </a:p>
          <a:p>
            <a:pPr algn="l"/>
            <a:r>
              <a:rPr lang="en-US" altLang="en-US" b="0" dirty="0">
                <a:latin typeface="Helvetica Light" charset="0"/>
                <a:ea typeface="Helvetica Light" charset="0"/>
                <a:cs typeface="Helvetica Light" charset="0"/>
              </a:rPr>
              <a:t>A national network of </a:t>
            </a:r>
            <a:r>
              <a:rPr lang="en-US" altLang="en-US" b="0" dirty="0" smtClean="0">
                <a:latin typeface="Helvetica Light" charset="0"/>
                <a:ea typeface="Helvetica Light" charset="0"/>
                <a:cs typeface="Helvetica Light" charset="0"/>
              </a:rPr>
              <a:t>40 </a:t>
            </a:r>
            <a:r>
              <a:rPr lang="en-US" altLang="en-US" b="0" dirty="0">
                <a:latin typeface="Helvetica Light" charset="0"/>
                <a:ea typeface="Helvetica Light" charset="0"/>
                <a:cs typeface="Helvetica Light" charset="0"/>
              </a:rPr>
              <a:t>regional health improvement collaboratives (RHICs). </a:t>
            </a:r>
          </a:p>
          <a:p>
            <a:endParaRPr lang="en-US" altLang="en-US" b="0" dirty="0">
              <a:latin typeface="Helvetica Light" charset="0"/>
              <a:ea typeface="Helvetica Light" charset="0"/>
              <a:cs typeface="Helvetica Light" charset="0"/>
            </a:endParaRPr>
          </a:p>
          <a:p>
            <a:pPr algn="l">
              <a:buFont typeface="Arial"/>
              <a:buChar char="•"/>
            </a:pPr>
            <a:r>
              <a:rPr lang="en-US" altLang="en-US" b="0" dirty="0">
                <a:latin typeface="Helvetica Light" charset="0"/>
                <a:ea typeface="Helvetica Light" charset="0"/>
                <a:cs typeface="Helvetica Light" charset="0"/>
              </a:rPr>
              <a:t>RHICs are non-profit, multi-stakeholder organizations working in and collaborating across regions to achieve better care at lower cost. </a:t>
            </a:r>
          </a:p>
          <a:p>
            <a:pPr algn="l">
              <a:buFont typeface="Arial"/>
              <a:buChar char="•"/>
            </a:pPr>
            <a:endParaRPr lang="en-US" altLang="en-US" b="0" dirty="0">
              <a:latin typeface="Helvetica Light" charset="0"/>
              <a:ea typeface="Helvetica Light" charset="0"/>
              <a:cs typeface="Helvetica Light" charset="0"/>
            </a:endParaRPr>
          </a:p>
          <a:p>
            <a:pPr algn="l">
              <a:buFont typeface="Arial"/>
              <a:buChar char="•"/>
            </a:pPr>
            <a:r>
              <a:rPr lang="en-US" altLang="en-US" b="0" dirty="0">
                <a:latin typeface="Helvetica Light" charset="0"/>
                <a:ea typeface="Helvetica Light" charset="0"/>
                <a:cs typeface="Helvetica Light" charset="0"/>
              </a:rPr>
              <a:t>RHICs work together through NRHI to accelerate and spread regional innovation across the US.</a:t>
            </a:r>
          </a:p>
          <a:p>
            <a:endParaRPr lang="en-US" altLang="en-US" dirty="0">
              <a:latin typeface="Arial" panose="020B0604020202020204" pitchFamily="34" charset="0"/>
              <a:ea typeface="Verdana" panose="020B0604030504040204" pitchFamily="34" charset="0"/>
              <a:cs typeface="Arial" panose="020B0604020202020204" pitchFamily="34" charset="0"/>
            </a:endParaRPr>
          </a:p>
          <a:p>
            <a:pPr marL="0" indent="0" algn="ctr">
              <a:buNone/>
            </a:pPr>
            <a:r>
              <a:rPr lang="en-US" altLang="en-US" sz="2800" i="1" dirty="0">
                <a:solidFill>
                  <a:schemeClr val="accent1"/>
                </a:solidFill>
                <a:latin typeface="Helvetica" charset="0"/>
                <a:ea typeface="Helvetica" charset="0"/>
                <a:cs typeface="Helvetica" charset="0"/>
              </a:rPr>
              <a:t>“We’re stronger and more effective together.” </a:t>
            </a:r>
          </a:p>
          <a:p>
            <a:pPr marL="0" indent="0">
              <a:buNone/>
            </a:pPr>
            <a:endParaRPr lang="en-US" sz="3700" dirty="0">
              <a:solidFill>
                <a:schemeClr val="accent1"/>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0"/>
          </p:nvPr>
        </p:nvSpPr>
        <p:spPr/>
        <p:txBody>
          <a:bodyPr/>
          <a:lstStyle/>
          <a:p>
            <a:fld id="{443EC05F-8172-9747-86AE-1C8A5A9D86BF}" type="slidenum">
              <a:rPr lang="en-US" smtClean="0"/>
              <a:pPr/>
              <a:t>5</a:t>
            </a:fld>
            <a:endParaRPr lang="en-US" dirty="0"/>
          </a:p>
        </p:txBody>
      </p:sp>
    </p:spTree>
    <p:extLst>
      <p:ext uri="{BB962C8B-B14F-4D97-AF65-F5344CB8AC3E}">
        <p14:creationId xmlns:p14="http://schemas.microsoft.com/office/powerpoint/2010/main" val="24107637"/>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NRHI Member Map_r6-01.jpg"/>
          <p:cNvPicPr>
            <a:picLocks noChangeAspect="1"/>
          </p:cNvPicPr>
          <p:nvPr/>
        </p:nvPicPr>
        <p:blipFill rotWithShape="1">
          <a:blip r:embed="rId3">
            <a:extLst>
              <a:ext uri="{28A0092B-C50C-407E-A947-70E740481C1C}">
                <a14:useLocalDpi xmlns:a14="http://schemas.microsoft.com/office/drawing/2010/main" val="0"/>
              </a:ext>
            </a:extLst>
          </a:blip>
          <a:srcRect r="21301"/>
          <a:stretch/>
        </p:blipFill>
        <p:spPr>
          <a:xfrm>
            <a:off x="2898126" y="1816768"/>
            <a:ext cx="6009361" cy="3128211"/>
          </a:xfrm>
          <a:prstGeom prst="rect">
            <a:avLst/>
          </a:prstGeom>
        </p:spPr>
      </p:pic>
      <p:sp>
        <p:nvSpPr>
          <p:cNvPr id="11" name="TextBox 10"/>
          <p:cNvSpPr txBox="1"/>
          <p:nvPr/>
        </p:nvSpPr>
        <p:spPr>
          <a:xfrm>
            <a:off x="4708284" y="5347491"/>
            <a:ext cx="2921105" cy="553998"/>
          </a:xfrm>
          <a:prstGeom prst="rect">
            <a:avLst/>
          </a:prstGeom>
          <a:noFill/>
        </p:spPr>
        <p:txBody>
          <a:bodyPr wrap="none" rtlCol="0">
            <a:spAutoFit/>
          </a:bodyPr>
          <a:lstStyle/>
          <a:p>
            <a:r>
              <a:rPr lang="en-US" sz="3000" b="1" dirty="0" smtClean="0">
                <a:latin typeface="Helvetica" charset="0"/>
                <a:ea typeface="Helvetica" charset="0"/>
                <a:cs typeface="Helvetica" charset="0"/>
              </a:rPr>
              <a:t>NRHI Members</a:t>
            </a:r>
            <a:endParaRPr lang="en-US" sz="3000" b="1" dirty="0">
              <a:latin typeface="Helvetica" charset="0"/>
              <a:ea typeface="Helvetica" charset="0"/>
              <a:cs typeface="Helvetica" charset="0"/>
            </a:endParaRPr>
          </a:p>
        </p:txBody>
      </p:sp>
      <p:sp>
        <p:nvSpPr>
          <p:cNvPr id="9" name="Text Placeholder 3"/>
          <p:cNvSpPr txBox="1">
            <a:spLocks/>
          </p:cNvSpPr>
          <p:nvPr/>
        </p:nvSpPr>
        <p:spPr>
          <a:xfrm>
            <a:off x="144931" y="609600"/>
            <a:ext cx="2786801" cy="6248400"/>
          </a:xfrm>
          <a:prstGeom prst="rect">
            <a:avLst/>
          </a:prstGeom>
        </p:spPr>
        <p:txBody>
          <a:bodyPr vert="horz">
            <a:noAutofit/>
          </a:bodyPr>
          <a:lstStyle>
            <a:lvl1pPr marL="0" indent="0" algn="l" rtl="0" eaLnBrk="1" latinLnBrk="0" hangingPunct="1">
              <a:spcBef>
                <a:spcPts val="700"/>
              </a:spcBef>
              <a:spcAft>
                <a:spcPts val="1000"/>
              </a:spcAft>
              <a:buClr>
                <a:schemeClr val="accent1"/>
              </a:buClr>
              <a:buSzPct val="85000"/>
              <a:buFont typeface="Arial"/>
              <a:buNone/>
              <a:defRPr kumimoji="0" sz="1600" b="1" i="0" kern="1200">
                <a:solidFill>
                  <a:srgbClr val="FFFFFF"/>
                </a:solidFill>
                <a:latin typeface="Helvetica"/>
                <a:ea typeface="+mn-ea"/>
                <a:cs typeface="Helvetica"/>
              </a:defRPr>
            </a:lvl1pPr>
            <a:lvl2pPr marL="548640" indent="-274320" algn="l" rtl="0" eaLnBrk="1" latinLnBrk="0" hangingPunct="1">
              <a:spcBef>
                <a:spcPct val="20000"/>
              </a:spcBef>
              <a:buClr>
                <a:schemeClr val="accent1"/>
              </a:buClr>
              <a:buSzPct val="75000"/>
              <a:buFont typeface="Arial"/>
              <a:buNone/>
              <a:defRPr kumimoji="0" sz="1200" b="0" i="0" kern="1200">
                <a:solidFill>
                  <a:schemeClr val="tx2"/>
                </a:solidFill>
                <a:latin typeface="Helvetica Light"/>
                <a:ea typeface="+mn-ea"/>
                <a:cs typeface="Helvetica Light"/>
              </a:defRPr>
            </a:lvl2pPr>
            <a:lvl3pPr marL="822960" indent="-228600" algn="l" rtl="0" eaLnBrk="1" latinLnBrk="0" hangingPunct="1">
              <a:spcBef>
                <a:spcPct val="20000"/>
              </a:spcBef>
              <a:buClr>
                <a:schemeClr val="accent1"/>
              </a:buClr>
              <a:buSzPct val="75000"/>
              <a:buFont typeface="Arial"/>
              <a:buNone/>
              <a:defRPr kumimoji="0" sz="1000" b="0" i="0" kern="1200">
                <a:solidFill>
                  <a:schemeClr val="tx1"/>
                </a:solidFill>
                <a:latin typeface="Helvetica Light"/>
                <a:ea typeface="+mn-ea"/>
                <a:cs typeface="Helvetica Light"/>
              </a:defRPr>
            </a:lvl3pPr>
            <a:lvl4pPr marL="1097280" indent="-228600" algn="l" rtl="0" eaLnBrk="1" latinLnBrk="0" hangingPunct="1">
              <a:spcBef>
                <a:spcPct val="20000"/>
              </a:spcBef>
              <a:buClr>
                <a:schemeClr val="accent1"/>
              </a:buClr>
              <a:buSzPct val="75000"/>
              <a:buFont typeface="Arial"/>
              <a:buNone/>
              <a:defRPr kumimoji="0" sz="900" b="0" i="0" kern="1200">
                <a:solidFill>
                  <a:schemeClr val="tx2"/>
                </a:solidFill>
                <a:latin typeface="Helvetica Light"/>
                <a:ea typeface="+mn-ea"/>
                <a:cs typeface="Helvetica Light"/>
              </a:defRPr>
            </a:lvl4pPr>
            <a:lvl5pPr marL="1371600" indent="-228600" algn="l" rtl="0" eaLnBrk="1" latinLnBrk="0" hangingPunct="1">
              <a:spcBef>
                <a:spcPct val="20000"/>
              </a:spcBef>
              <a:buClr>
                <a:schemeClr val="accent1"/>
              </a:buClr>
              <a:buSzPct val="75000"/>
              <a:buFont typeface="Arial"/>
              <a:buNone/>
              <a:defRPr kumimoji="0" sz="900" b="0" i="0" kern="1200">
                <a:solidFill>
                  <a:schemeClr val="tx1"/>
                </a:solidFill>
                <a:latin typeface="Helvetica Light"/>
                <a:ea typeface="+mn-ea"/>
                <a:cs typeface="Helvetica Light"/>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a:spcBef>
                <a:spcPts val="0"/>
              </a:spcBef>
              <a:spcAft>
                <a:spcPts val="200"/>
              </a:spcAft>
              <a:buClr>
                <a:srgbClr val="F06215"/>
              </a:buClr>
            </a:pPr>
            <a:r>
              <a:rPr lang="en-US" sz="800" dirty="0" smtClean="0">
                <a:solidFill>
                  <a:schemeClr val="tx1"/>
                </a:solidFill>
                <a:latin typeface="Helvetica" charset="0"/>
                <a:ea typeface="Helvetica" charset="0"/>
                <a:cs typeface="Helvetica" charset="0"/>
              </a:rPr>
              <a:t>Better Health Partnership</a:t>
            </a:r>
          </a:p>
          <a:p>
            <a:pPr>
              <a:spcBef>
                <a:spcPts val="0"/>
              </a:spcBef>
              <a:spcAft>
                <a:spcPts val="200"/>
              </a:spcAft>
              <a:buClr>
                <a:srgbClr val="F06215"/>
              </a:buClr>
            </a:pPr>
            <a:r>
              <a:rPr lang="en-US" sz="800" b="0" dirty="0" smtClean="0">
                <a:latin typeface="Helvetica" charset="0"/>
                <a:ea typeface="Helvetica" charset="0"/>
                <a:cs typeface="Helvetica" charset="0"/>
              </a:rPr>
              <a:t>California Quality Collaborative</a:t>
            </a:r>
          </a:p>
          <a:p>
            <a:pPr>
              <a:spcBef>
                <a:spcPts val="0"/>
              </a:spcBef>
              <a:spcAft>
                <a:spcPts val="200"/>
              </a:spcAft>
              <a:buClr>
                <a:srgbClr val="F06215"/>
              </a:buClr>
            </a:pPr>
            <a:r>
              <a:rPr lang="en-US" sz="800" b="0" dirty="0" smtClean="0">
                <a:latin typeface="Helvetica" charset="0"/>
                <a:ea typeface="Helvetica" charset="0"/>
                <a:cs typeface="Helvetica" charset="0"/>
              </a:rPr>
              <a:t>Center for Improving Value in Health Care</a:t>
            </a:r>
          </a:p>
          <a:p>
            <a:pPr>
              <a:spcBef>
                <a:spcPts val="0"/>
              </a:spcBef>
              <a:spcAft>
                <a:spcPts val="200"/>
              </a:spcAft>
              <a:buClr>
                <a:srgbClr val="F06215"/>
              </a:buClr>
            </a:pPr>
            <a:r>
              <a:rPr lang="en-US" sz="800" b="0" dirty="0" smtClean="0">
                <a:latin typeface="Helvetica" charset="0"/>
                <a:ea typeface="Helvetica" charset="0"/>
                <a:cs typeface="Helvetica" charset="0"/>
              </a:rPr>
              <a:t>Finger Lakes Health Systems Agency</a:t>
            </a:r>
          </a:p>
          <a:p>
            <a:pPr>
              <a:spcBef>
                <a:spcPts val="0"/>
              </a:spcBef>
              <a:spcAft>
                <a:spcPts val="200"/>
              </a:spcAft>
              <a:buClr>
                <a:srgbClr val="F06215"/>
              </a:buClr>
            </a:pPr>
            <a:r>
              <a:rPr lang="en-US" sz="800" b="0" dirty="0" smtClean="0">
                <a:latin typeface="Helvetica" charset="0"/>
                <a:ea typeface="Helvetica" charset="0"/>
                <a:cs typeface="Helvetica" charset="0"/>
              </a:rPr>
              <a:t>Greater Detroit Area Health Council</a:t>
            </a:r>
          </a:p>
          <a:p>
            <a:pPr>
              <a:spcBef>
                <a:spcPts val="0"/>
              </a:spcBef>
              <a:spcAft>
                <a:spcPts val="200"/>
              </a:spcAft>
              <a:buClr>
                <a:srgbClr val="F06215"/>
              </a:buClr>
            </a:pPr>
            <a:r>
              <a:rPr lang="en-US" sz="800" b="0" dirty="0" smtClean="0">
                <a:latin typeface="Helvetica" charset="0"/>
                <a:ea typeface="Helvetica" charset="0"/>
                <a:cs typeface="Helvetica" charset="0"/>
              </a:rPr>
              <a:t>Healthcare Collaborative</a:t>
            </a:r>
          </a:p>
          <a:p>
            <a:pPr>
              <a:spcBef>
                <a:spcPts val="0"/>
              </a:spcBef>
              <a:spcAft>
                <a:spcPts val="200"/>
              </a:spcAft>
              <a:buClr>
                <a:srgbClr val="F06215"/>
              </a:buClr>
            </a:pPr>
            <a:r>
              <a:rPr lang="en-US" sz="800" b="0" dirty="0" smtClean="0">
                <a:latin typeface="Helvetica" charset="0"/>
                <a:ea typeface="Helvetica" charset="0"/>
                <a:cs typeface="Helvetica" charset="0"/>
              </a:rPr>
              <a:t>HealthInsight Utah</a:t>
            </a:r>
          </a:p>
          <a:p>
            <a:pPr>
              <a:spcBef>
                <a:spcPts val="0"/>
              </a:spcBef>
              <a:spcAft>
                <a:spcPts val="200"/>
              </a:spcAft>
              <a:buClr>
                <a:srgbClr val="F06215"/>
              </a:buClr>
            </a:pPr>
            <a:r>
              <a:rPr lang="en-US" sz="800" b="0" dirty="0" smtClean="0">
                <a:latin typeface="Helvetica" charset="0"/>
                <a:ea typeface="Helvetica" charset="0"/>
                <a:cs typeface="Helvetica" charset="0"/>
              </a:rPr>
              <a:t>HealthInsight Nevada</a:t>
            </a:r>
          </a:p>
          <a:p>
            <a:pPr>
              <a:spcBef>
                <a:spcPts val="0"/>
              </a:spcBef>
              <a:spcAft>
                <a:spcPts val="200"/>
              </a:spcAft>
              <a:buClr>
                <a:srgbClr val="F06215"/>
              </a:buClr>
            </a:pPr>
            <a:r>
              <a:rPr lang="en-US" sz="800" b="0" dirty="0" smtClean="0">
                <a:latin typeface="Helvetica" charset="0"/>
                <a:ea typeface="Helvetica" charset="0"/>
                <a:cs typeface="Helvetica" charset="0"/>
              </a:rPr>
              <a:t>HealthInsight New Mexico</a:t>
            </a:r>
          </a:p>
          <a:p>
            <a:pPr>
              <a:spcBef>
                <a:spcPts val="0"/>
              </a:spcBef>
              <a:spcAft>
                <a:spcPts val="200"/>
              </a:spcAft>
              <a:buClr>
                <a:srgbClr val="F06215"/>
              </a:buClr>
            </a:pPr>
            <a:r>
              <a:rPr lang="en-US" sz="800" b="0" dirty="0" smtClean="0">
                <a:latin typeface="Helvetica" charset="0"/>
                <a:ea typeface="Helvetica" charset="0"/>
                <a:cs typeface="Helvetica" charset="0"/>
              </a:rPr>
              <a:t>Humboldt AF4Q</a:t>
            </a:r>
          </a:p>
          <a:p>
            <a:pPr>
              <a:spcBef>
                <a:spcPts val="0"/>
              </a:spcBef>
              <a:spcAft>
                <a:spcPts val="200"/>
              </a:spcAft>
              <a:buClr>
                <a:srgbClr val="F06215"/>
              </a:buClr>
            </a:pPr>
            <a:r>
              <a:rPr lang="en-US" sz="800" dirty="0" smtClean="0">
                <a:solidFill>
                  <a:schemeClr val="tx1"/>
                </a:solidFill>
                <a:latin typeface="Helvetica" charset="0"/>
                <a:ea typeface="Helvetica" charset="0"/>
                <a:cs typeface="Helvetica" charset="0"/>
              </a:rPr>
              <a:t>Institute for Clinical Systems Improvement</a:t>
            </a:r>
          </a:p>
          <a:p>
            <a:pPr>
              <a:spcBef>
                <a:spcPts val="0"/>
              </a:spcBef>
              <a:spcAft>
                <a:spcPts val="200"/>
              </a:spcAft>
              <a:buClr>
                <a:srgbClr val="F06215"/>
              </a:buClr>
            </a:pPr>
            <a:r>
              <a:rPr lang="en-US" sz="800" b="0" dirty="0" smtClean="0">
                <a:latin typeface="Helvetica" charset="0"/>
                <a:ea typeface="Helvetica" charset="0"/>
                <a:cs typeface="Helvetica" charset="0"/>
              </a:rPr>
              <a:t>Integrated Healthcare Association</a:t>
            </a:r>
          </a:p>
          <a:p>
            <a:pPr>
              <a:spcBef>
                <a:spcPts val="0"/>
              </a:spcBef>
              <a:spcAft>
                <a:spcPts val="200"/>
              </a:spcAft>
              <a:buClr>
                <a:srgbClr val="F06215"/>
              </a:buClr>
            </a:pPr>
            <a:r>
              <a:rPr lang="en-US" sz="800" b="0" dirty="0" smtClean="0">
                <a:latin typeface="Helvetica" charset="0"/>
                <a:ea typeface="Helvetica" charset="0"/>
                <a:cs typeface="Helvetica" charset="0"/>
              </a:rPr>
              <a:t>Iowa Healthcare Collaborative</a:t>
            </a:r>
          </a:p>
          <a:p>
            <a:pPr>
              <a:spcBef>
                <a:spcPts val="0"/>
              </a:spcBef>
              <a:spcAft>
                <a:spcPts val="200"/>
              </a:spcAft>
              <a:buClr>
                <a:srgbClr val="F06215"/>
              </a:buClr>
            </a:pPr>
            <a:r>
              <a:rPr lang="en-US" sz="800" b="0" dirty="0" smtClean="0">
                <a:latin typeface="Helvetica" charset="0"/>
                <a:ea typeface="Helvetica" charset="0"/>
                <a:cs typeface="Helvetica" charset="0"/>
              </a:rPr>
              <a:t>Kansas City Quality Improvement Consortium</a:t>
            </a:r>
          </a:p>
          <a:p>
            <a:pPr>
              <a:spcBef>
                <a:spcPts val="0"/>
              </a:spcBef>
              <a:spcAft>
                <a:spcPts val="200"/>
              </a:spcAft>
              <a:buClr>
                <a:srgbClr val="F06215"/>
              </a:buClr>
            </a:pPr>
            <a:r>
              <a:rPr lang="en-US" sz="800" b="0" dirty="0" smtClean="0">
                <a:latin typeface="Helvetica" charset="0"/>
                <a:ea typeface="Helvetica" charset="0"/>
                <a:cs typeface="Helvetica" charset="0"/>
              </a:rPr>
              <a:t>Kentuckiana Health Collaborative</a:t>
            </a:r>
          </a:p>
          <a:p>
            <a:pPr>
              <a:spcBef>
                <a:spcPts val="0"/>
              </a:spcBef>
              <a:spcAft>
                <a:spcPts val="200"/>
              </a:spcAft>
              <a:buClr>
                <a:srgbClr val="F06215"/>
              </a:buClr>
            </a:pPr>
            <a:r>
              <a:rPr lang="en-US" sz="800" b="0" dirty="0" smtClean="0">
                <a:latin typeface="Helvetica" charset="0"/>
                <a:ea typeface="Helvetica" charset="0"/>
                <a:cs typeface="Helvetica" charset="0"/>
              </a:rPr>
              <a:t>Louisiana Health Care Quality Forum</a:t>
            </a:r>
          </a:p>
          <a:p>
            <a:pPr>
              <a:spcBef>
                <a:spcPts val="0"/>
              </a:spcBef>
              <a:spcAft>
                <a:spcPts val="200"/>
              </a:spcAft>
              <a:buClr>
                <a:srgbClr val="F06215"/>
              </a:buClr>
            </a:pPr>
            <a:r>
              <a:rPr lang="en-US" sz="800" b="0" dirty="0" smtClean="0">
                <a:latin typeface="Helvetica" charset="0"/>
                <a:ea typeface="Helvetica" charset="0"/>
                <a:cs typeface="Helvetica" charset="0"/>
              </a:rPr>
              <a:t>Maine Health Management Coalition</a:t>
            </a:r>
          </a:p>
          <a:p>
            <a:pPr>
              <a:spcBef>
                <a:spcPts val="0"/>
              </a:spcBef>
              <a:spcAft>
                <a:spcPts val="200"/>
              </a:spcAft>
              <a:buClr>
                <a:srgbClr val="F06215"/>
              </a:buClr>
            </a:pPr>
            <a:r>
              <a:rPr lang="en-US" sz="800" dirty="0" smtClean="0">
                <a:solidFill>
                  <a:schemeClr val="tx1"/>
                </a:solidFill>
                <a:latin typeface="Helvetica" charset="0"/>
                <a:ea typeface="Helvetica" charset="0"/>
                <a:cs typeface="Helvetica" charset="0"/>
              </a:rPr>
              <a:t>Maine Quality Counts</a:t>
            </a:r>
          </a:p>
          <a:p>
            <a:pPr>
              <a:spcBef>
                <a:spcPts val="0"/>
              </a:spcBef>
              <a:spcAft>
                <a:spcPts val="200"/>
              </a:spcAft>
              <a:buClr>
                <a:srgbClr val="F06215"/>
              </a:buClr>
            </a:pPr>
            <a:r>
              <a:rPr lang="en-US" sz="800" dirty="0" smtClean="0">
                <a:solidFill>
                  <a:schemeClr val="tx1"/>
                </a:solidFill>
                <a:latin typeface="Helvetica" charset="0"/>
                <a:ea typeface="Helvetica" charset="0"/>
                <a:cs typeface="Helvetica" charset="0"/>
              </a:rPr>
              <a:t>Massachusetts Health Quality Partners</a:t>
            </a:r>
          </a:p>
          <a:p>
            <a:pPr>
              <a:spcBef>
                <a:spcPts val="0"/>
              </a:spcBef>
              <a:spcAft>
                <a:spcPts val="200"/>
              </a:spcAft>
              <a:buClr>
                <a:srgbClr val="F06215"/>
              </a:buClr>
            </a:pPr>
            <a:r>
              <a:rPr lang="en-US" sz="800" b="0" dirty="0" smtClean="0">
                <a:solidFill>
                  <a:schemeClr val="bg1"/>
                </a:solidFill>
                <a:latin typeface="Helvetica" charset="0"/>
                <a:ea typeface="Helvetica" charset="0"/>
                <a:cs typeface="Helvetica" charset="0"/>
              </a:rPr>
              <a:t>Michigan Center for Clinical Systems Improvement</a:t>
            </a:r>
          </a:p>
          <a:p>
            <a:pPr>
              <a:spcBef>
                <a:spcPts val="0"/>
              </a:spcBef>
              <a:spcAft>
                <a:spcPts val="200"/>
              </a:spcAft>
              <a:buClr>
                <a:srgbClr val="F06215"/>
              </a:buClr>
            </a:pPr>
            <a:r>
              <a:rPr lang="en-US" sz="800" b="0" dirty="0" smtClean="0">
                <a:latin typeface="Helvetica" charset="0"/>
                <a:ea typeface="Helvetica" charset="0"/>
                <a:cs typeface="Helvetica" charset="0"/>
              </a:rPr>
              <a:t>Midwest Health Initiative</a:t>
            </a:r>
          </a:p>
          <a:p>
            <a:pPr>
              <a:spcBef>
                <a:spcPts val="0"/>
              </a:spcBef>
              <a:spcAft>
                <a:spcPts val="200"/>
              </a:spcAft>
              <a:buClr>
                <a:srgbClr val="F06215"/>
              </a:buClr>
            </a:pPr>
            <a:r>
              <a:rPr lang="en-US" sz="800" dirty="0" smtClean="0">
                <a:solidFill>
                  <a:schemeClr val="tx1"/>
                </a:solidFill>
                <a:latin typeface="Helvetica" charset="0"/>
                <a:ea typeface="Helvetica" charset="0"/>
                <a:cs typeface="Helvetica" charset="0"/>
              </a:rPr>
              <a:t>Minnesota Community Measurement</a:t>
            </a:r>
          </a:p>
          <a:p>
            <a:pPr>
              <a:spcBef>
                <a:spcPts val="0"/>
              </a:spcBef>
              <a:spcAft>
                <a:spcPts val="200"/>
              </a:spcAft>
              <a:buClr>
                <a:srgbClr val="F06215"/>
              </a:buClr>
            </a:pPr>
            <a:r>
              <a:rPr lang="en-US" sz="800" b="0" dirty="0" smtClean="0">
                <a:latin typeface="Helvetica" charset="0"/>
                <a:ea typeface="Helvetica" charset="0"/>
                <a:cs typeface="Helvetica" charset="0"/>
              </a:rPr>
              <a:t>Mountain-Pacific Quality Health</a:t>
            </a:r>
          </a:p>
          <a:p>
            <a:pPr>
              <a:spcBef>
                <a:spcPts val="0"/>
              </a:spcBef>
              <a:spcAft>
                <a:spcPts val="200"/>
              </a:spcAft>
              <a:buClr>
                <a:srgbClr val="F06215"/>
              </a:buClr>
            </a:pPr>
            <a:r>
              <a:rPr lang="en-US" sz="800" b="0" dirty="0" smtClean="0">
                <a:latin typeface="Helvetica" charset="0"/>
                <a:ea typeface="Helvetica" charset="0"/>
                <a:cs typeface="Helvetica" charset="0"/>
              </a:rPr>
              <a:t>MyHealthAccess Network</a:t>
            </a:r>
          </a:p>
          <a:p>
            <a:pPr>
              <a:spcBef>
                <a:spcPts val="0"/>
              </a:spcBef>
              <a:spcAft>
                <a:spcPts val="200"/>
              </a:spcAft>
              <a:buClr>
                <a:srgbClr val="F06215"/>
              </a:buClr>
            </a:pPr>
            <a:r>
              <a:rPr lang="en-US" sz="800" b="0" dirty="0" smtClean="0">
                <a:latin typeface="Helvetica" charset="0"/>
                <a:ea typeface="Helvetica" charset="0"/>
                <a:cs typeface="Helvetica" charset="0"/>
              </a:rPr>
              <a:t>New Jersey Health Care Quality Institute</a:t>
            </a:r>
          </a:p>
          <a:p>
            <a:pPr>
              <a:spcBef>
                <a:spcPts val="0"/>
              </a:spcBef>
              <a:spcAft>
                <a:spcPts val="200"/>
              </a:spcAft>
              <a:buClr>
                <a:srgbClr val="F06215"/>
              </a:buClr>
            </a:pPr>
            <a:r>
              <a:rPr lang="en-US" sz="800" b="0" dirty="0" smtClean="0">
                <a:latin typeface="Helvetica" charset="0"/>
                <a:ea typeface="Helvetica" charset="0"/>
                <a:cs typeface="Helvetica" charset="0"/>
              </a:rPr>
              <a:t>New Mexico Coalition for Healthcare Value</a:t>
            </a:r>
          </a:p>
          <a:p>
            <a:pPr>
              <a:spcBef>
                <a:spcPts val="0"/>
              </a:spcBef>
              <a:spcAft>
                <a:spcPts val="200"/>
              </a:spcAft>
              <a:buClr>
                <a:srgbClr val="F06215"/>
              </a:buClr>
            </a:pPr>
            <a:r>
              <a:rPr lang="en-US" sz="800" b="0" dirty="0" smtClean="0">
                <a:latin typeface="Helvetica" charset="0"/>
                <a:ea typeface="Helvetica" charset="0"/>
                <a:cs typeface="Helvetica" charset="0"/>
              </a:rPr>
              <a:t>North Coast Health Information Network</a:t>
            </a:r>
          </a:p>
          <a:p>
            <a:pPr>
              <a:spcBef>
                <a:spcPts val="0"/>
              </a:spcBef>
              <a:spcAft>
                <a:spcPts val="200"/>
              </a:spcAft>
              <a:buClr>
                <a:srgbClr val="F06215"/>
              </a:buClr>
            </a:pPr>
            <a:r>
              <a:rPr lang="en-US" sz="800" b="0" dirty="0" smtClean="0">
                <a:latin typeface="Helvetica" charset="0"/>
                <a:ea typeface="Helvetica" charset="0"/>
                <a:cs typeface="Helvetica" charset="0"/>
              </a:rPr>
              <a:t>North Texas Accountable Healthcare Partnership</a:t>
            </a:r>
          </a:p>
          <a:p>
            <a:pPr>
              <a:spcBef>
                <a:spcPts val="0"/>
              </a:spcBef>
              <a:spcAft>
                <a:spcPts val="200"/>
              </a:spcAft>
              <a:buClr>
                <a:srgbClr val="F06215"/>
              </a:buClr>
            </a:pPr>
            <a:r>
              <a:rPr lang="en-US" sz="800" b="0" dirty="0" smtClean="0">
                <a:latin typeface="Helvetica" charset="0"/>
                <a:ea typeface="Helvetica" charset="0"/>
                <a:cs typeface="Helvetica" charset="0"/>
              </a:rPr>
              <a:t>New Jersey Health Care Quality Institute</a:t>
            </a:r>
          </a:p>
          <a:p>
            <a:pPr>
              <a:spcBef>
                <a:spcPts val="0"/>
              </a:spcBef>
              <a:spcAft>
                <a:spcPts val="200"/>
              </a:spcAft>
              <a:buClr>
                <a:srgbClr val="F06215"/>
              </a:buClr>
            </a:pPr>
            <a:r>
              <a:rPr lang="en-US" sz="800" dirty="0" smtClean="0">
                <a:solidFill>
                  <a:schemeClr val="tx1"/>
                </a:solidFill>
                <a:latin typeface="Helvetica" charset="0"/>
                <a:ea typeface="Helvetica" charset="0"/>
                <a:cs typeface="Helvetica" charset="0"/>
              </a:rPr>
              <a:t>Oregon Health Care Quality Corporation</a:t>
            </a:r>
          </a:p>
          <a:p>
            <a:pPr>
              <a:spcBef>
                <a:spcPts val="0"/>
              </a:spcBef>
              <a:spcAft>
                <a:spcPts val="200"/>
              </a:spcAft>
              <a:buClr>
                <a:srgbClr val="F06215"/>
              </a:buClr>
            </a:pPr>
            <a:r>
              <a:rPr lang="en-US" sz="800" b="0" dirty="0" smtClean="0">
                <a:latin typeface="Helvetica" charset="0"/>
                <a:ea typeface="Helvetica" charset="0"/>
                <a:cs typeface="Helvetica" charset="0"/>
              </a:rPr>
              <a:t>P2 Collaborative of Western New York</a:t>
            </a:r>
          </a:p>
          <a:p>
            <a:pPr>
              <a:spcBef>
                <a:spcPts val="0"/>
              </a:spcBef>
              <a:spcAft>
                <a:spcPts val="200"/>
              </a:spcAft>
              <a:buClr>
                <a:srgbClr val="F06215"/>
              </a:buClr>
            </a:pPr>
            <a:r>
              <a:rPr lang="en-US" sz="800" b="0" dirty="0" smtClean="0">
                <a:latin typeface="Helvetica" charset="0"/>
                <a:ea typeface="Helvetica" charset="0"/>
                <a:cs typeface="Helvetica" charset="0"/>
              </a:rPr>
              <a:t>Pacific Business Group on Health</a:t>
            </a:r>
          </a:p>
          <a:p>
            <a:pPr>
              <a:spcBef>
                <a:spcPts val="0"/>
              </a:spcBef>
              <a:spcAft>
                <a:spcPts val="200"/>
              </a:spcAft>
              <a:buClr>
                <a:srgbClr val="F06215"/>
              </a:buClr>
            </a:pPr>
            <a:r>
              <a:rPr lang="en-US" sz="800" dirty="0" smtClean="0">
                <a:solidFill>
                  <a:schemeClr val="tx1"/>
                </a:solidFill>
                <a:latin typeface="Helvetica" charset="0"/>
                <a:ea typeface="Helvetica" charset="0"/>
                <a:cs typeface="Helvetica" charset="0"/>
              </a:rPr>
              <a:t>Pittsburgh Regional Health Initiative</a:t>
            </a:r>
          </a:p>
          <a:p>
            <a:pPr>
              <a:spcBef>
                <a:spcPts val="0"/>
              </a:spcBef>
              <a:spcAft>
                <a:spcPts val="200"/>
              </a:spcAft>
              <a:buClr>
                <a:srgbClr val="F06215"/>
              </a:buClr>
            </a:pPr>
            <a:r>
              <a:rPr lang="en-US" sz="800" b="0" dirty="0" smtClean="0">
                <a:latin typeface="Helvetica" charset="0"/>
                <a:ea typeface="Helvetica" charset="0"/>
                <a:cs typeface="Helvetica" charset="0"/>
              </a:rPr>
              <a:t>South Central PA</a:t>
            </a:r>
          </a:p>
          <a:p>
            <a:pPr>
              <a:spcBef>
                <a:spcPts val="0"/>
              </a:spcBef>
              <a:spcAft>
                <a:spcPts val="200"/>
              </a:spcAft>
              <a:buClr>
                <a:srgbClr val="F06215"/>
              </a:buClr>
            </a:pPr>
            <a:r>
              <a:rPr lang="en-US" sz="800" b="0" dirty="0" smtClean="0">
                <a:latin typeface="Helvetica" charset="0"/>
                <a:ea typeface="Helvetica" charset="0"/>
                <a:cs typeface="Helvetica" charset="0"/>
              </a:rPr>
              <a:t>Washington Health Alliance</a:t>
            </a:r>
          </a:p>
          <a:p>
            <a:pPr>
              <a:spcBef>
                <a:spcPts val="0"/>
              </a:spcBef>
              <a:spcAft>
                <a:spcPts val="200"/>
              </a:spcAft>
              <a:buClr>
                <a:srgbClr val="F06215"/>
              </a:buClr>
            </a:pPr>
            <a:r>
              <a:rPr lang="en-US" sz="800" b="0" dirty="0" smtClean="0">
                <a:latin typeface="Helvetica" charset="0"/>
                <a:ea typeface="Helvetica" charset="0"/>
                <a:cs typeface="Helvetica" charset="0"/>
              </a:rPr>
              <a:t>Wellspan Health</a:t>
            </a:r>
          </a:p>
          <a:p>
            <a:pPr>
              <a:spcBef>
                <a:spcPts val="0"/>
              </a:spcBef>
              <a:spcAft>
                <a:spcPts val="200"/>
              </a:spcAft>
              <a:buClr>
                <a:srgbClr val="F06215"/>
              </a:buClr>
            </a:pPr>
            <a:r>
              <a:rPr lang="en-US" sz="800" b="0" dirty="0" smtClean="0">
                <a:latin typeface="Helvetica" charset="0"/>
                <a:ea typeface="Helvetica" charset="0"/>
                <a:cs typeface="Helvetica" charset="0"/>
              </a:rPr>
              <a:t>Wisconsin Collaborative for Healthcare Quality</a:t>
            </a:r>
          </a:p>
          <a:p>
            <a:pPr>
              <a:spcBef>
                <a:spcPts val="0"/>
              </a:spcBef>
              <a:spcAft>
                <a:spcPts val="200"/>
              </a:spcAft>
              <a:buClr>
                <a:srgbClr val="F06215"/>
              </a:buClr>
            </a:pPr>
            <a:r>
              <a:rPr lang="en-US" sz="800" b="0" dirty="0" smtClean="0">
                <a:latin typeface="Helvetica" charset="0"/>
                <a:ea typeface="Helvetica" charset="0"/>
                <a:cs typeface="Helvetica" charset="0"/>
              </a:rPr>
              <a:t>Wisconsin Health Information Organization</a:t>
            </a:r>
          </a:p>
          <a:p>
            <a:pPr>
              <a:spcBef>
                <a:spcPts val="0"/>
              </a:spcBef>
              <a:spcAft>
                <a:spcPts val="200"/>
              </a:spcAft>
              <a:buClr>
                <a:srgbClr val="F06215"/>
              </a:buClr>
            </a:pPr>
            <a:r>
              <a:rPr lang="en-US" sz="800" b="0" dirty="0" smtClean="0">
                <a:latin typeface="Helvetica" charset="0"/>
                <a:ea typeface="Helvetica" charset="0"/>
                <a:cs typeface="Helvetica" charset="0"/>
              </a:rPr>
              <a:t>The Health Collaborative</a:t>
            </a:r>
          </a:p>
          <a:p>
            <a:pPr>
              <a:buClr>
                <a:srgbClr val="F06215"/>
              </a:buClr>
            </a:pPr>
            <a:endParaRPr lang="en-US" sz="800" dirty="0" smtClean="0"/>
          </a:p>
          <a:p>
            <a:pPr>
              <a:buClr>
                <a:srgbClr val="F06215"/>
              </a:buClr>
            </a:pPr>
            <a:endParaRPr lang="en-US" sz="800" dirty="0"/>
          </a:p>
        </p:txBody>
      </p:sp>
    </p:spTree>
    <p:extLst>
      <p:ext uri="{BB962C8B-B14F-4D97-AF65-F5344CB8AC3E}">
        <p14:creationId xmlns:p14="http://schemas.microsoft.com/office/powerpoint/2010/main" val="140280706"/>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240" y="609599"/>
            <a:ext cx="2753360" cy="1644203"/>
          </a:xfrm>
        </p:spPr>
        <p:txBody>
          <a:bodyPr>
            <a:normAutofit fontScale="90000"/>
          </a:bodyPr>
          <a:lstStyle/>
          <a:p>
            <a:r>
              <a:rPr lang="en-US" dirty="0" smtClean="0"/>
              <a:t/>
            </a:r>
            <a:br>
              <a:rPr lang="en-US" dirty="0" smtClean="0"/>
            </a:br>
            <a:r>
              <a:rPr lang="en-US" dirty="0"/>
              <a:t/>
            </a:r>
            <a:br>
              <a:rPr lang="en-US" dirty="0"/>
            </a:br>
            <a:r>
              <a:rPr lang="en-US" sz="2000" dirty="0" smtClean="0"/>
              <a:t>About TCPI </a:t>
            </a:r>
            <a:br>
              <a:rPr lang="en-US" sz="2000" dirty="0" smtClean="0"/>
            </a:br>
            <a:r>
              <a:rPr lang="en-US" sz="2000" dirty="0" smtClean="0"/>
              <a:t>Transforming Clinical Practice Initiative</a:t>
            </a:r>
            <a:endParaRPr lang="en-US" sz="2000" dirty="0"/>
          </a:p>
        </p:txBody>
      </p:sp>
      <p:sp>
        <p:nvSpPr>
          <p:cNvPr id="3" name="Content Placeholder 2"/>
          <p:cNvSpPr>
            <a:spLocks noGrp="1"/>
          </p:cNvSpPr>
          <p:nvPr>
            <p:ph sz="quarter" idx="1"/>
          </p:nvPr>
        </p:nvSpPr>
        <p:spPr/>
        <p:txBody>
          <a:bodyPr>
            <a:normAutofit lnSpcReduction="10000"/>
          </a:bodyPr>
          <a:lstStyle/>
          <a:p>
            <a:pPr marL="0" indent="0">
              <a:buNone/>
            </a:pPr>
            <a:endParaRPr lang="en-US" b="0" dirty="0" smtClean="0">
              <a:latin typeface="Arial" panose="020B0604020202020204" pitchFamily="34" charset="0"/>
              <a:cs typeface="Arial" panose="020B0604020202020204" pitchFamily="34" charset="0"/>
            </a:endParaRPr>
          </a:p>
          <a:p>
            <a:r>
              <a:rPr lang="en-US" sz="1700" b="0" dirty="0" smtClean="0">
                <a:latin typeface="Helvetica Light" charset="0"/>
                <a:ea typeface="Helvetica Light" charset="0"/>
                <a:cs typeface="Helvetica Light" charset="0"/>
              </a:rPr>
              <a:t>September 2015, The Center for Medicare and Medicaid Innovation (CMMI) awarded $685 million to 39 </a:t>
            </a:r>
            <a:r>
              <a:rPr lang="en-US" sz="1700" b="0" dirty="0" smtClean="0">
                <a:solidFill>
                  <a:srgbClr val="00B0F0"/>
                </a:solidFill>
                <a:latin typeface="Helvetica Light" charset="0"/>
                <a:ea typeface="Helvetica Light" charset="0"/>
                <a:cs typeface="Helvetica Light" charset="0"/>
              </a:rPr>
              <a:t>(29 </a:t>
            </a:r>
            <a:r>
              <a:rPr lang="en-US" sz="1700" b="0" dirty="0">
                <a:solidFill>
                  <a:srgbClr val="00B0F0"/>
                </a:solidFill>
                <a:latin typeface="Helvetica Light" charset="0"/>
                <a:ea typeface="Helvetica Light" charset="0"/>
                <a:cs typeface="Helvetica Light" charset="0"/>
              </a:rPr>
              <a:t>PTNs and 10 </a:t>
            </a:r>
            <a:r>
              <a:rPr lang="en-US" sz="1700" b="0" dirty="0" smtClean="0">
                <a:solidFill>
                  <a:srgbClr val="00B0F0"/>
                </a:solidFill>
                <a:latin typeface="Helvetica Light" charset="0"/>
                <a:ea typeface="Helvetica Light" charset="0"/>
                <a:cs typeface="Helvetica Light" charset="0"/>
              </a:rPr>
              <a:t>SANs) </a:t>
            </a:r>
            <a:r>
              <a:rPr lang="en-US" sz="1700" b="0" dirty="0" smtClean="0">
                <a:latin typeface="Helvetica Light" charset="0"/>
                <a:ea typeface="Helvetica Light" charset="0"/>
                <a:cs typeface="Helvetica Light" charset="0"/>
              </a:rPr>
              <a:t>national and regional collaborative healthcare transformation networks and supporting organizations.</a:t>
            </a:r>
          </a:p>
          <a:p>
            <a:pPr marL="0" indent="0">
              <a:buNone/>
            </a:pPr>
            <a:endParaRPr lang="en-US" sz="1700" b="0" dirty="0">
              <a:latin typeface="Helvetica Light" charset="0"/>
              <a:ea typeface="Helvetica Light" charset="0"/>
              <a:cs typeface="Helvetica Light" charset="0"/>
            </a:endParaRPr>
          </a:p>
          <a:p>
            <a:r>
              <a:rPr lang="en-US" sz="1700" b="0" dirty="0">
                <a:latin typeface="Helvetica Light" charset="0"/>
                <a:ea typeface="Helvetica Light" charset="0"/>
                <a:cs typeface="Helvetica Light" charset="0"/>
              </a:rPr>
              <a:t>The TCPI is one of the largest federal investments uniquely designed to </a:t>
            </a:r>
            <a:r>
              <a:rPr lang="en-US" sz="1700" b="0" dirty="0">
                <a:solidFill>
                  <a:srgbClr val="00B0F0"/>
                </a:solidFill>
                <a:latin typeface="Helvetica Light" charset="0"/>
                <a:ea typeface="Helvetica Light" charset="0"/>
                <a:cs typeface="Helvetica Light" charset="0"/>
              </a:rPr>
              <a:t>support </a:t>
            </a:r>
            <a:r>
              <a:rPr lang="en-US" sz="1700" b="0" dirty="0">
                <a:latin typeface="Helvetica Light" charset="0"/>
                <a:ea typeface="Helvetica Light" charset="0"/>
                <a:cs typeface="Helvetica Light" charset="0"/>
              </a:rPr>
              <a:t>clinician practices through </a:t>
            </a:r>
            <a:r>
              <a:rPr lang="en-US" sz="1700" b="0" dirty="0">
                <a:solidFill>
                  <a:srgbClr val="00B0F0"/>
                </a:solidFill>
                <a:latin typeface="Helvetica Light" charset="0"/>
                <a:ea typeface="Helvetica Light" charset="0"/>
                <a:cs typeface="Helvetica Light" charset="0"/>
              </a:rPr>
              <a:t>nationwide, collaborative, and peer-based learning networks </a:t>
            </a:r>
            <a:r>
              <a:rPr lang="en-US" sz="1700" b="0" dirty="0">
                <a:latin typeface="Helvetica Light" charset="0"/>
                <a:ea typeface="Helvetica Light" charset="0"/>
                <a:cs typeface="Helvetica Light" charset="0"/>
              </a:rPr>
              <a:t>that facilitate practice transformation</a:t>
            </a:r>
            <a:r>
              <a:rPr lang="en-US" sz="1700" b="0" dirty="0" smtClean="0">
                <a:latin typeface="Helvetica Light" charset="0"/>
                <a:ea typeface="Helvetica Light" charset="0"/>
                <a:cs typeface="Helvetica Light" charset="0"/>
              </a:rPr>
              <a:t>.</a:t>
            </a:r>
          </a:p>
          <a:p>
            <a:pPr marL="0" indent="0">
              <a:buNone/>
            </a:pPr>
            <a:endParaRPr lang="en-US" sz="1700" b="0" dirty="0">
              <a:latin typeface="Helvetica Light" charset="0"/>
              <a:ea typeface="Helvetica Light" charset="0"/>
              <a:cs typeface="Helvetica Light" charset="0"/>
            </a:endParaRPr>
          </a:p>
          <a:p>
            <a:r>
              <a:rPr lang="en-US" sz="1700" b="0" dirty="0">
                <a:latin typeface="Helvetica Light" charset="0"/>
                <a:ea typeface="Helvetica Light" charset="0"/>
                <a:cs typeface="Helvetica Light" charset="0"/>
              </a:rPr>
              <a:t>The </a:t>
            </a:r>
            <a:r>
              <a:rPr lang="en-US" sz="1700" b="0" dirty="0" smtClean="0">
                <a:latin typeface="Helvetica Light" charset="0"/>
                <a:ea typeface="Helvetica Light" charset="0"/>
                <a:cs typeface="Helvetica Light" charset="0"/>
              </a:rPr>
              <a:t>TCPI model </a:t>
            </a:r>
            <a:r>
              <a:rPr lang="en-US" sz="1700" b="0" dirty="0">
                <a:latin typeface="Helvetica Light" charset="0"/>
                <a:ea typeface="Helvetica Light" charset="0"/>
                <a:cs typeface="Helvetica Light" charset="0"/>
              </a:rPr>
              <a:t>will assist clinicians in improving the way they deliver care by </a:t>
            </a:r>
            <a:r>
              <a:rPr lang="en-US" sz="1700" b="0" dirty="0">
                <a:solidFill>
                  <a:srgbClr val="00B0F0"/>
                </a:solidFill>
                <a:latin typeface="Helvetica Light" charset="0"/>
                <a:ea typeface="Helvetica Light" charset="0"/>
                <a:cs typeface="Helvetica Light" charset="0"/>
              </a:rPr>
              <a:t>providing technical assistance support for integrating quality and process improvement</a:t>
            </a:r>
            <a:r>
              <a:rPr lang="en-US" sz="1700" b="0" dirty="0">
                <a:latin typeface="Helvetica Light" charset="0"/>
                <a:ea typeface="Helvetica Light" charset="0"/>
                <a:cs typeface="Helvetica Light" charset="0"/>
              </a:rPr>
              <a:t>, and by building on and spreading existing change methodologies, practice transformation tools, published literature, and technical assistance programs. </a:t>
            </a:r>
          </a:p>
          <a:p>
            <a:pPr marL="0" indent="0">
              <a:buNone/>
            </a:pPr>
            <a:endParaRPr lang="en-US" b="0" dirty="0">
              <a:latin typeface="Arial" panose="020B0604020202020204" pitchFamily="34" charset="0"/>
              <a:cs typeface="Arial" panose="020B0604020202020204" pitchFamily="34" charset="0"/>
            </a:endParaRPr>
          </a:p>
          <a:p>
            <a:pPr marL="0" indent="0">
              <a:buNone/>
            </a:pPr>
            <a:endParaRPr lang="en-US" b="0" dirty="0">
              <a:latin typeface="Arial" panose="020B0604020202020204" pitchFamily="34" charset="0"/>
              <a:cs typeface="Arial" panose="020B0604020202020204" pitchFamily="34" charset="0"/>
            </a:endParaRPr>
          </a:p>
          <a:p>
            <a:pPr marL="0" indent="0">
              <a:buNone/>
            </a:pPr>
            <a:endParaRPr lang="en-US" b="0" dirty="0" smtClean="0">
              <a:latin typeface="Arial" panose="020B0604020202020204" pitchFamily="34" charset="0"/>
              <a:cs typeface="Arial" panose="020B0604020202020204" pitchFamily="34" charset="0"/>
            </a:endParaRPr>
          </a:p>
          <a:p>
            <a:pPr marL="0" indent="0">
              <a:buNone/>
            </a:pPr>
            <a:endParaRPr lang="en-US" b="0" dirty="0">
              <a:latin typeface="Arial" panose="020B0604020202020204" pitchFamily="34" charset="0"/>
              <a:cs typeface="Arial" panose="020B0604020202020204" pitchFamily="34" charset="0"/>
            </a:endParaRPr>
          </a:p>
          <a:p>
            <a:pPr marL="0" indent="0">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549288"/>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599440"/>
            <a:ext cx="2733040" cy="1200883"/>
          </a:xfrm>
        </p:spPr>
        <p:txBody>
          <a:bodyPr/>
          <a:lstStyle/>
          <a:p>
            <a:r>
              <a:rPr lang="en-US" sz="2000" dirty="0" smtClean="0"/>
              <a:t>TCPI Aims </a:t>
            </a:r>
            <a:endParaRPr lang="en-US" sz="2000" dirty="0"/>
          </a:p>
        </p:txBody>
      </p:sp>
      <p:sp>
        <p:nvSpPr>
          <p:cNvPr id="3" name="Content Placeholder 2"/>
          <p:cNvSpPr>
            <a:spLocks noGrp="1"/>
          </p:cNvSpPr>
          <p:nvPr>
            <p:ph sz="quarter" idx="1"/>
          </p:nvPr>
        </p:nvSpPr>
        <p:spPr>
          <a:xfrm>
            <a:off x="3219718" y="685800"/>
            <a:ext cx="5357612" cy="5410200"/>
          </a:xfrm>
        </p:spPr>
        <p:txBody>
          <a:bodyPr/>
          <a:lstStyle/>
          <a:p>
            <a:endParaRPr lang="en-US" sz="2400" b="0" i="1" dirty="0" smtClean="0">
              <a:latin typeface="Arial" panose="020B0604020202020204" pitchFamily="34" charset="0"/>
              <a:cs typeface="Arial" panose="020B0604020202020204" pitchFamily="34" charset="0"/>
            </a:endParaRPr>
          </a:p>
          <a:p>
            <a:r>
              <a:rPr lang="en-US" sz="2400" b="0" dirty="0" smtClean="0">
                <a:latin typeface="Helvetica Light" charset="0"/>
                <a:ea typeface="Helvetica Light" charset="0"/>
                <a:cs typeface="Helvetica Light" charset="0"/>
              </a:rPr>
              <a:t>Support </a:t>
            </a:r>
            <a:r>
              <a:rPr lang="en-US" sz="2400" b="0" dirty="0">
                <a:latin typeface="Helvetica Light" charset="0"/>
                <a:ea typeface="Helvetica Light" charset="0"/>
                <a:cs typeface="Helvetica Light" charset="0"/>
              </a:rPr>
              <a:t>more than 140,000 clinicians </a:t>
            </a:r>
          </a:p>
          <a:p>
            <a:r>
              <a:rPr lang="en-US" sz="2400" b="0" dirty="0">
                <a:latin typeface="Helvetica Light" charset="0"/>
                <a:ea typeface="Helvetica Light" charset="0"/>
                <a:cs typeface="Helvetica Light" charset="0"/>
              </a:rPr>
              <a:t>Improve health outcomes for millions of </a:t>
            </a:r>
            <a:r>
              <a:rPr lang="en-US" sz="2400" b="0" dirty="0" smtClean="0">
                <a:latin typeface="Helvetica Light" charset="0"/>
                <a:ea typeface="Helvetica Light" charset="0"/>
                <a:cs typeface="Helvetica Light" charset="0"/>
              </a:rPr>
              <a:t>patients</a:t>
            </a:r>
            <a:endParaRPr lang="en-US" sz="2400" b="0" dirty="0">
              <a:latin typeface="Helvetica Light" charset="0"/>
              <a:ea typeface="Helvetica Light" charset="0"/>
              <a:cs typeface="Helvetica Light" charset="0"/>
            </a:endParaRPr>
          </a:p>
          <a:p>
            <a:r>
              <a:rPr lang="en-US" sz="2400" b="0" dirty="0">
                <a:latin typeface="Helvetica Light" charset="0"/>
                <a:ea typeface="Helvetica Light" charset="0"/>
                <a:cs typeface="Helvetica Light" charset="0"/>
              </a:rPr>
              <a:t>Reduce unnecessary hospitalization for 5 million patients</a:t>
            </a:r>
          </a:p>
          <a:p>
            <a:r>
              <a:rPr lang="en-US" sz="2400" b="0" dirty="0">
                <a:latin typeface="Helvetica Light" charset="0"/>
                <a:ea typeface="Helvetica Light" charset="0"/>
                <a:cs typeface="Helvetica Light" charset="0"/>
              </a:rPr>
              <a:t>Generate $1 to $4 billion in savings</a:t>
            </a:r>
          </a:p>
          <a:p>
            <a:r>
              <a:rPr lang="en-US" sz="2400" b="0" dirty="0">
                <a:latin typeface="Helvetica Light" charset="0"/>
                <a:ea typeface="Helvetica Light" charset="0"/>
                <a:cs typeface="Helvetica Light" charset="0"/>
              </a:rPr>
              <a:t>Sustain efficient care by reducing unnecessary tests and procedures</a:t>
            </a:r>
          </a:p>
          <a:p>
            <a:r>
              <a:rPr lang="en-US" sz="2400" b="0" dirty="0">
                <a:latin typeface="Helvetica Light" charset="0"/>
                <a:ea typeface="Helvetica Light" charset="0"/>
                <a:cs typeface="Helvetica Light" charset="0"/>
              </a:rPr>
              <a:t>Build evidence base on transformation</a:t>
            </a:r>
          </a:p>
          <a:p>
            <a:endParaRPr lang="en-US" dirty="0"/>
          </a:p>
        </p:txBody>
      </p:sp>
    </p:spTree>
    <p:extLst>
      <p:ext uri="{BB962C8B-B14F-4D97-AF65-F5344CB8AC3E}">
        <p14:creationId xmlns:p14="http://schemas.microsoft.com/office/powerpoint/2010/main" val="4164080822"/>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154745" y="168813"/>
            <a:ext cx="8834510" cy="1092720"/>
          </a:xfrm>
          <a:solidFill>
            <a:schemeClr val="accent1"/>
          </a:solidFill>
        </p:spPr>
        <p:txBody>
          <a:bodyPr/>
          <a:lstStyle/>
          <a:p>
            <a:r>
              <a:rPr lang="en-US" dirty="0" smtClean="0">
                <a:solidFill>
                  <a:schemeClr val="bg1"/>
                </a:solidFill>
              </a:rPr>
              <a:t>Practice Transformation Networks</a:t>
            </a:r>
            <a:endParaRPr lang="en-US" dirty="0">
              <a:solidFill>
                <a:schemeClr val="bg1"/>
              </a:solidFill>
            </a:endParaRPr>
          </a:p>
        </p:txBody>
      </p:sp>
      <p:sp>
        <p:nvSpPr>
          <p:cNvPr id="4" name="Content Placeholder 3"/>
          <p:cNvSpPr>
            <a:spLocks noGrp="1"/>
          </p:cNvSpPr>
          <p:nvPr>
            <p:ph sz="half" idx="1"/>
          </p:nvPr>
        </p:nvSpPr>
        <p:spPr>
          <a:xfrm>
            <a:off x="499532" y="1544320"/>
            <a:ext cx="3866406" cy="4856480"/>
          </a:xfrm>
        </p:spPr>
        <p:txBody>
          <a:bodyPr>
            <a:noAutofit/>
          </a:bodyPr>
          <a:lstStyle/>
          <a:p>
            <a:pPr>
              <a:lnSpc>
                <a:spcPct val="120000"/>
              </a:lnSpc>
            </a:pPr>
            <a:r>
              <a:rPr lang="en-US" sz="1200" b="0" dirty="0"/>
              <a:t>Arizona Health-e Connection </a:t>
            </a:r>
            <a:endParaRPr lang="en-US" sz="1200" b="0" dirty="0" smtClean="0"/>
          </a:p>
          <a:p>
            <a:pPr>
              <a:lnSpc>
                <a:spcPct val="120000"/>
              </a:lnSpc>
            </a:pPr>
            <a:r>
              <a:rPr lang="en-US" sz="1200" b="0" dirty="0"/>
              <a:t>Baptist Health System, Inc. </a:t>
            </a:r>
            <a:endParaRPr lang="en-US" sz="1200" b="0" dirty="0" smtClean="0"/>
          </a:p>
          <a:p>
            <a:pPr>
              <a:lnSpc>
                <a:spcPct val="120000"/>
              </a:lnSpc>
            </a:pPr>
            <a:r>
              <a:rPr lang="en-US" sz="1200" b="0" dirty="0"/>
              <a:t>Children's Hospital of Orange County </a:t>
            </a:r>
            <a:endParaRPr lang="en-US" sz="1200" b="0" dirty="0" smtClean="0"/>
          </a:p>
          <a:p>
            <a:pPr>
              <a:lnSpc>
                <a:spcPct val="120000"/>
              </a:lnSpc>
            </a:pPr>
            <a:r>
              <a:rPr lang="en-US" sz="1200" b="0" dirty="0"/>
              <a:t>Colorado Department of Health Care Policy &amp; Financing </a:t>
            </a:r>
            <a:endParaRPr lang="en-US" sz="1200" b="0" dirty="0" smtClean="0"/>
          </a:p>
          <a:p>
            <a:pPr>
              <a:lnSpc>
                <a:spcPct val="120000"/>
              </a:lnSpc>
            </a:pPr>
            <a:r>
              <a:rPr lang="en-US" sz="1200" b="0" dirty="0"/>
              <a:t>Community Care of North Carolina, Inc. </a:t>
            </a:r>
            <a:endParaRPr lang="en-US" sz="1200" b="0" dirty="0" smtClean="0"/>
          </a:p>
          <a:p>
            <a:pPr>
              <a:lnSpc>
                <a:spcPct val="120000"/>
              </a:lnSpc>
            </a:pPr>
            <a:r>
              <a:rPr lang="en-US" sz="1200" b="0" dirty="0"/>
              <a:t>Community Health Center Association of Connecticut, Inc. </a:t>
            </a:r>
            <a:endParaRPr lang="en-US" sz="1200" b="0" dirty="0" smtClean="0"/>
          </a:p>
          <a:p>
            <a:pPr>
              <a:lnSpc>
                <a:spcPct val="120000"/>
              </a:lnSpc>
            </a:pPr>
            <a:r>
              <a:rPr lang="en-US" sz="1200" b="0" dirty="0"/>
              <a:t>Consortium for Southeastern Hypertension Control </a:t>
            </a:r>
            <a:endParaRPr lang="en-US" sz="1200" b="0" dirty="0" smtClean="0"/>
          </a:p>
          <a:p>
            <a:pPr>
              <a:lnSpc>
                <a:spcPct val="120000"/>
              </a:lnSpc>
            </a:pPr>
            <a:r>
              <a:rPr lang="en-US" sz="1200" b="0" dirty="0"/>
              <a:t>Health Partners Delmarva, LLC </a:t>
            </a:r>
            <a:endParaRPr lang="en-US" sz="1200" b="0" dirty="0" smtClean="0"/>
          </a:p>
          <a:p>
            <a:pPr>
              <a:lnSpc>
                <a:spcPct val="120000"/>
              </a:lnSpc>
            </a:pPr>
            <a:r>
              <a:rPr lang="en-US" sz="1200" b="0" dirty="0"/>
              <a:t>Iowa Healthcare Collaborative </a:t>
            </a:r>
            <a:endParaRPr lang="en-US" sz="1200" b="0" dirty="0" smtClean="0"/>
          </a:p>
          <a:p>
            <a:pPr>
              <a:lnSpc>
                <a:spcPct val="120000"/>
              </a:lnSpc>
            </a:pPr>
            <a:r>
              <a:rPr lang="en-US" sz="1200" b="0" dirty="0"/>
              <a:t>Local Initiative Health Authority of Los Angeles County </a:t>
            </a:r>
            <a:endParaRPr lang="en-US" sz="1200" b="0" dirty="0" smtClean="0"/>
          </a:p>
          <a:p>
            <a:pPr>
              <a:lnSpc>
                <a:spcPct val="120000"/>
              </a:lnSpc>
            </a:pPr>
            <a:r>
              <a:rPr lang="en-US" sz="1200" b="0" dirty="0"/>
              <a:t>Maine Quality Counts </a:t>
            </a:r>
          </a:p>
          <a:p>
            <a:pPr>
              <a:lnSpc>
                <a:spcPct val="120000"/>
              </a:lnSpc>
            </a:pPr>
            <a:r>
              <a:rPr lang="en-US" sz="1200" b="0" dirty="0"/>
              <a:t>Mayo </a:t>
            </a:r>
            <a:r>
              <a:rPr lang="en-US" sz="1200" b="0" dirty="0" smtClean="0"/>
              <a:t>Clinic</a:t>
            </a:r>
          </a:p>
        </p:txBody>
      </p:sp>
      <p:sp>
        <p:nvSpPr>
          <p:cNvPr id="10" name="Content Placeholder 9"/>
          <p:cNvSpPr>
            <a:spLocks noGrp="1"/>
          </p:cNvSpPr>
          <p:nvPr>
            <p:ph sz="half" idx="2"/>
          </p:nvPr>
        </p:nvSpPr>
        <p:spPr>
          <a:xfrm>
            <a:off x="4800601" y="1544320"/>
            <a:ext cx="3944154" cy="4856480"/>
          </a:xfrm>
        </p:spPr>
        <p:txBody>
          <a:bodyPr>
            <a:noAutofit/>
          </a:bodyPr>
          <a:lstStyle/>
          <a:p>
            <a:r>
              <a:rPr lang="en-US" sz="1200" b="0" dirty="0"/>
              <a:t>National Council for Behavioral Health </a:t>
            </a:r>
          </a:p>
          <a:p>
            <a:r>
              <a:rPr lang="en-US" sz="1200" b="0" dirty="0" smtClean="0"/>
              <a:t>National </a:t>
            </a:r>
            <a:r>
              <a:rPr lang="en-US" sz="1200" b="0" dirty="0"/>
              <a:t>Rural Accountable Care </a:t>
            </a:r>
            <a:r>
              <a:rPr lang="en-US" sz="1200" b="0" dirty="0" smtClean="0"/>
              <a:t>Consortium</a:t>
            </a:r>
          </a:p>
          <a:p>
            <a:r>
              <a:rPr lang="en-US" sz="1200" b="0" dirty="0" smtClean="0"/>
              <a:t>New Jersey Innovation Institute </a:t>
            </a:r>
            <a:endParaRPr lang="en-US" sz="1200" dirty="0"/>
          </a:p>
          <a:p>
            <a:r>
              <a:rPr lang="en-US" sz="1200" b="0" dirty="0" smtClean="0"/>
              <a:t>New </a:t>
            </a:r>
            <a:r>
              <a:rPr lang="en-US" sz="1200" b="0" dirty="0"/>
              <a:t>Jersey Medical &amp; Health Associates dba CarePoint Health </a:t>
            </a:r>
            <a:endParaRPr lang="en-US" sz="1200" b="0" dirty="0" smtClean="0"/>
          </a:p>
          <a:p>
            <a:r>
              <a:rPr lang="en-US" sz="1200" b="0" dirty="0"/>
              <a:t>New York eHealth Collaborative </a:t>
            </a:r>
            <a:endParaRPr lang="en-US" sz="1200" b="0" dirty="0" smtClean="0"/>
          </a:p>
          <a:p>
            <a:r>
              <a:rPr lang="en-US" sz="1200" b="0" dirty="0"/>
              <a:t>New York University School of Medicine </a:t>
            </a:r>
            <a:endParaRPr lang="en-US" sz="1200" b="0" dirty="0" smtClean="0"/>
          </a:p>
          <a:p>
            <a:r>
              <a:rPr lang="en-US" sz="1200" b="0" dirty="0"/>
              <a:t>Pacific Business Group on Health </a:t>
            </a:r>
            <a:endParaRPr lang="en-US" sz="1200" b="0" dirty="0" smtClean="0"/>
          </a:p>
          <a:p>
            <a:r>
              <a:rPr lang="en-US" sz="1200" b="0" dirty="0"/>
              <a:t>PeaceHealth Ketchikan Medical Center </a:t>
            </a:r>
            <a:endParaRPr lang="en-US" sz="1200" b="0" dirty="0" smtClean="0"/>
          </a:p>
          <a:p>
            <a:r>
              <a:rPr lang="en-US" sz="1200" b="0" dirty="0"/>
              <a:t>Rhode Island Quality Institute </a:t>
            </a:r>
            <a:endParaRPr lang="en-US" sz="1200" b="0" dirty="0" smtClean="0"/>
          </a:p>
          <a:p>
            <a:r>
              <a:rPr lang="en-US" sz="1200" b="0" dirty="0"/>
              <a:t>The Trustees of Indiana University </a:t>
            </a:r>
            <a:endParaRPr lang="en-US" sz="1200" b="0" dirty="0" smtClean="0"/>
          </a:p>
          <a:p>
            <a:r>
              <a:rPr lang="en-US" sz="1200" b="0" dirty="0"/>
              <a:t>VHA/UHC Alliance Newco, Inc. </a:t>
            </a:r>
            <a:endParaRPr lang="en-US" sz="1200" b="0" dirty="0" smtClean="0"/>
          </a:p>
          <a:p>
            <a:r>
              <a:rPr lang="en-US" sz="1200" b="0" dirty="0"/>
              <a:t>University of Massachusetts Medical School </a:t>
            </a:r>
            <a:endParaRPr lang="en-US" sz="1200" b="0" dirty="0" smtClean="0"/>
          </a:p>
          <a:p>
            <a:r>
              <a:rPr lang="en-US" sz="1200" b="0" dirty="0"/>
              <a:t>University of Washington </a:t>
            </a:r>
            <a:endParaRPr lang="en-US" sz="1200" b="0" dirty="0" smtClean="0"/>
          </a:p>
          <a:p>
            <a:r>
              <a:rPr lang="en-US" sz="1200" b="0" dirty="0"/>
              <a:t>Vanderbilt University Medical Center </a:t>
            </a:r>
            <a:endParaRPr lang="en-US" sz="1200" b="0" dirty="0" smtClean="0"/>
          </a:p>
          <a:p>
            <a:r>
              <a:rPr lang="en-US" sz="1200" b="0" dirty="0"/>
              <a:t>Virginia Health Quality Center </a:t>
            </a:r>
            <a:endParaRPr lang="en-US" sz="1200" b="0" dirty="0" smtClean="0"/>
          </a:p>
          <a:p>
            <a:r>
              <a:rPr lang="en-US" sz="1200" b="0" dirty="0"/>
              <a:t>VHS Valley Health Systems, LLC </a:t>
            </a:r>
            <a:endParaRPr lang="en-US" sz="1200" b="0" dirty="0" smtClean="0"/>
          </a:p>
          <a:p>
            <a:r>
              <a:rPr lang="en-US" sz="1200" b="0" dirty="0"/>
              <a:t>Washington State Department of Health </a:t>
            </a:r>
            <a:endParaRPr lang="en-US" sz="1200" dirty="0"/>
          </a:p>
        </p:txBody>
      </p:sp>
      <p:sp>
        <p:nvSpPr>
          <p:cNvPr id="3" name="Slide Number Placeholder 2"/>
          <p:cNvSpPr>
            <a:spLocks noGrp="1"/>
          </p:cNvSpPr>
          <p:nvPr>
            <p:ph type="sldNum" sz="quarter" idx="10"/>
          </p:nvPr>
        </p:nvSpPr>
        <p:spPr/>
        <p:txBody>
          <a:bodyPr/>
          <a:lstStyle/>
          <a:p>
            <a:fld id="{443EC05F-8172-9747-86AE-1C8A5A9D86BF}" type="slidenum">
              <a:rPr lang="en-US" smtClean="0"/>
              <a:pPr/>
              <a:t>9</a:t>
            </a:fld>
            <a:endParaRPr lang="en-US" dirty="0"/>
          </a:p>
        </p:txBody>
      </p:sp>
    </p:spTree>
    <p:extLst>
      <p:ext uri="{BB962C8B-B14F-4D97-AF65-F5344CB8AC3E}">
        <p14:creationId xmlns:p14="http://schemas.microsoft.com/office/powerpoint/2010/main" val="249617496"/>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411" y="168442"/>
            <a:ext cx="8819147" cy="1101304"/>
          </a:xfrm>
          <a:solidFill>
            <a:schemeClr val="accent1"/>
          </a:solidFill>
        </p:spPr>
        <p:txBody>
          <a:bodyPr/>
          <a:lstStyle/>
          <a:p>
            <a:r>
              <a:rPr lang="en-US" dirty="0" smtClean="0">
                <a:solidFill>
                  <a:schemeClr val="bg1"/>
                </a:solidFill>
              </a:rPr>
              <a:t>The TCPI SANs</a:t>
            </a:r>
            <a:endParaRPr lang="en-US" dirty="0">
              <a:solidFill>
                <a:schemeClr val="bg1"/>
              </a:solidFill>
            </a:endParaRPr>
          </a:p>
        </p:txBody>
      </p:sp>
      <p:sp>
        <p:nvSpPr>
          <p:cNvPr id="3" name="Content Placeholder 2"/>
          <p:cNvSpPr>
            <a:spLocks noGrp="1"/>
          </p:cNvSpPr>
          <p:nvPr>
            <p:ph sz="quarter" idx="1"/>
          </p:nvPr>
        </p:nvSpPr>
        <p:spPr/>
        <p:txBody>
          <a:bodyPr/>
          <a:lstStyle/>
          <a:p>
            <a:endParaRPr lang="en-US" dirty="0"/>
          </a:p>
          <a:p>
            <a:pPr marL="0" indent="0">
              <a:buNone/>
            </a:pPr>
            <a:endParaRPr lang="en-US" dirty="0"/>
          </a:p>
        </p:txBody>
      </p:sp>
      <p:graphicFrame>
        <p:nvGraphicFramePr>
          <p:cNvPr id="9" name="Table 8"/>
          <p:cNvGraphicFramePr>
            <a:graphicFrameLocks noGrp="1"/>
          </p:cNvGraphicFramePr>
          <p:nvPr>
            <p:extLst>
              <p:ext uri="{D42A27DB-BD31-4B8C-83A1-F6EECF244321}">
                <p14:modId xmlns:p14="http://schemas.microsoft.com/office/powerpoint/2010/main" val="901476998"/>
              </p:ext>
            </p:extLst>
          </p:nvPr>
        </p:nvGraphicFramePr>
        <p:xfrm>
          <a:off x="156411" y="1269747"/>
          <a:ext cx="8819147" cy="5110850"/>
        </p:xfrm>
        <a:graphic>
          <a:graphicData uri="http://schemas.openxmlformats.org/drawingml/2006/table">
            <a:tbl>
              <a:tblPr firstRow="1" firstCol="1" bandRow="1">
                <a:tableStyleId>{5DA37D80-6434-44D0-A028-1B22A696006F}</a:tableStyleId>
              </a:tblPr>
              <a:tblGrid>
                <a:gridCol w="2331916"/>
                <a:gridCol w="6487231"/>
              </a:tblGrid>
              <a:tr h="918706">
                <a:tc>
                  <a:txBody>
                    <a:bodyPr/>
                    <a:lstStyle/>
                    <a:p>
                      <a:pPr marL="0" marR="0">
                        <a:lnSpc>
                          <a:spcPct val="107000"/>
                        </a:lnSpc>
                        <a:spcBef>
                          <a:spcPts val="0"/>
                        </a:spcBef>
                        <a:spcAft>
                          <a:spcPts val="0"/>
                        </a:spcAft>
                      </a:pPr>
                      <a:endParaRPr lang="en-US" sz="1400" b="1" i="0" dirty="0" smtClean="0">
                        <a:effectLst/>
                        <a:latin typeface="Helvetica" charset="0"/>
                        <a:ea typeface="Helvetica" charset="0"/>
                        <a:cs typeface="Helvetica" charset="0"/>
                      </a:endParaRPr>
                    </a:p>
                    <a:p>
                      <a:pPr marL="0" marR="0">
                        <a:lnSpc>
                          <a:spcPct val="107000"/>
                        </a:lnSpc>
                        <a:spcBef>
                          <a:spcPts val="0"/>
                        </a:spcBef>
                        <a:spcAft>
                          <a:spcPts val="0"/>
                        </a:spcAft>
                      </a:pPr>
                      <a:r>
                        <a:rPr lang="en-US" sz="1400" b="1" i="0" dirty="0" smtClean="0">
                          <a:effectLst/>
                          <a:latin typeface="Helvetica" charset="0"/>
                          <a:ea typeface="Helvetica" charset="0"/>
                          <a:cs typeface="Helvetica" charset="0"/>
                        </a:rPr>
                        <a:t>American </a:t>
                      </a:r>
                      <a:r>
                        <a:rPr lang="en-US" sz="1400" b="1" i="0" dirty="0">
                          <a:effectLst/>
                          <a:latin typeface="Helvetica" charset="0"/>
                          <a:ea typeface="Helvetica" charset="0"/>
                          <a:cs typeface="Helvetica" charset="0"/>
                        </a:rPr>
                        <a:t>Board of Family </a:t>
                      </a:r>
                      <a:r>
                        <a:rPr lang="en-US" sz="1400" b="1" i="0" dirty="0" smtClean="0">
                          <a:effectLst/>
                          <a:latin typeface="Helvetica" charset="0"/>
                          <a:ea typeface="Helvetica" charset="0"/>
                          <a:cs typeface="Helvetica" charset="0"/>
                        </a:rPr>
                        <a:t>Medicine</a:t>
                      </a:r>
                    </a:p>
                    <a:p>
                      <a:pPr marL="0" marR="0">
                        <a:lnSpc>
                          <a:spcPct val="107000"/>
                        </a:lnSpc>
                        <a:spcBef>
                          <a:spcPts val="0"/>
                        </a:spcBef>
                        <a:spcAft>
                          <a:spcPts val="0"/>
                        </a:spcAft>
                      </a:pPr>
                      <a:endParaRPr lang="en-US" sz="1400" b="1" i="0" dirty="0">
                        <a:effectLst/>
                        <a:latin typeface="Helvetica" charset="0"/>
                        <a:ea typeface="Helvetica" charset="0"/>
                        <a:cs typeface="Helvetica" charset="0"/>
                      </a:endParaRPr>
                    </a:p>
                  </a:txBody>
                  <a:tcPr marL="62048" marR="62048" marT="0" marB="0"/>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endParaRPr lang="en-US" sz="1400" b="0" i="0" dirty="0" smtClean="0">
                        <a:effectLst/>
                        <a:latin typeface="Helvetica Light" charset="0"/>
                        <a:ea typeface="Helvetica Light" charset="0"/>
                        <a:cs typeface="Helvetica Light" charset="0"/>
                      </a:endParaRPr>
                    </a:p>
                    <a:p>
                      <a:pPr marL="0" marR="0" indent="0" algn="l" defTabSz="914400" rtl="0" eaLnBrk="1" fontAlgn="auto" latinLnBrk="0" hangingPunct="1">
                        <a:lnSpc>
                          <a:spcPct val="107000"/>
                        </a:lnSpc>
                        <a:spcBef>
                          <a:spcPts val="0"/>
                        </a:spcBef>
                        <a:spcAft>
                          <a:spcPts val="0"/>
                        </a:spcAft>
                        <a:buClrTx/>
                        <a:buSzTx/>
                        <a:buFontTx/>
                        <a:buNone/>
                        <a:tabLst/>
                        <a:defRPr/>
                      </a:pPr>
                      <a:r>
                        <a:rPr lang="en-US" sz="1400" b="0" i="0" dirty="0" smtClean="0">
                          <a:effectLst/>
                          <a:latin typeface="Helvetica Light" charset="0"/>
                          <a:ea typeface="Helvetica Light" charset="0"/>
                          <a:cs typeface="Helvetica Light" charset="0"/>
                        </a:rPr>
                        <a:t>Developing MOC/CME modules, PRIME registry for quality reporting; collaborating with American College of</a:t>
                      </a:r>
                      <a:r>
                        <a:rPr lang="en-US" sz="1400" b="0" i="0" baseline="0" dirty="0" smtClean="0">
                          <a:effectLst/>
                          <a:latin typeface="Helvetica Light" charset="0"/>
                          <a:ea typeface="Helvetica Light" charset="0"/>
                          <a:cs typeface="Helvetica Light" charset="0"/>
                        </a:rPr>
                        <a:t> </a:t>
                      </a:r>
                      <a:r>
                        <a:rPr lang="en-US" sz="1400" b="0" i="0" dirty="0" smtClean="0">
                          <a:effectLst/>
                          <a:latin typeface="Helvetica Light" charset="0"/>
                          <a:ea typeface="Helvetica Light" charset="0"/>
                          <a:cs typeface="Helvetica Light" charset="0"/>
                        </a:rPr>
                        <a:t>Physicians.</a:t>
                      </a:r>
                    </a:p>
                    <a:p>
                      <a:pPr marL="0" marR="0">
                        <a:lnSpc>
                          <a:spcPct val="107000"/>
                        </a:lnSpc>
                        <a:spcBef>
                          <a:spcPts val="0"/>
                        </a:spcBef>
                        <a:spcAft>
                          <a:spcPts val="0"/>
                        </a:spcAft>
                      </a:pPr>
                      <a:endParaRPr lang="en-US" sz="1400" b="0" i="0" dirty="0">
                        <a:effectLst/>
                        <a:latin typeface="Helvetica Light" charset="0"/>
                        <a:ea typeface="Helvetica Light" charset="0"/>
                        <a:cs typeface="Helvetica Light" charset="0"/>
                      </a:endParaRPr>
                    </a:p>
                  </a:txBody>
                  <a:tcPr marL="62048" marR="62048" marT="0" marB="0"/>
                </a:tc>
              </a:tr>
              <a:tr h="832851">
                <a:tc>
                  <a:txBody>
                    <a:bodyPr/>
                    <a:lstStyle/>
                    <a:p>
                      <a:pPr marL="0" marR="0">
                        <a:lnSpc>
                          <a:spcPct val="107000"/>
                        </a:lnSpc>
                        <a:spcBef>
                          <a:spcPts val="0"/>
                        </a:spcBef>
                        <a:spcAft>
                          <a:spcPts val="0"/>
                        </a:spcAft>
                      </a:pPr>
                      <a:endParaRPr lang="en-US" sz="1400" b="1" i="0" dirty="0" smtClean="0">
                        <a:effectLst/>
                        <a:latin typeface="Helvetica" charset="0"/>
                        <a:ea typeface="Helvetica" charset="0"/>
                        <a:cs typeface="Helvetica" charset="0"/>
                      </a:endParaRPr>
                    </a:p>
                    <a:p>
                      <a:pPr marL="0" marR="0">
                        <a:lnSpc>
                          <a:spcPct val="107000"/>
                        </a:lnSpc>
                        <a:spcBef>
                          <a:spcPts val="0"/>
                        </a:spcBef>
                        <a:spcAft>
                          <a:spcPts val="0"/>
                        </a:spcAft>
                      </a:pPr>
                      <a:r>
                        <a:rPr lang="en-US" sz="1400" b="1" i="0" dirty="0" smtClean="0">
                          <a:effectLst/>
                          <a:latin typeface="Helvetica" charset="0"/>
                          <a:ea typeface="Helvetica" charset="0"/>
                          <a:cs typeface="Helvetica" charset="0"/>
                        </a:rPr>
                        <a:t>American </a:t>
                      </a:r>
                      <a:r>
                        <a:rPr lang="en-US" sz="1400" b="1" i="0" dirty="0">
                          <a:effectLst/>
                          <a:latin typeface="Helvetica" charset="0"/>
                          <a:ea typeface="Helvetica" charset="0"/>
                          <a:cs typeface="Helvetica" charset="0"/>
                        </a:rPr>
                        <a:t>College of Emergency Physicians</a:t>
                      </a:r>
                    </a:p>
                  </a:txBody>
                  <a:tcPr marL="62048" marR="62048" marT="0" marB="0"/>
                </a:tc>
                <a:tc>
                  <a:txBody>
                    <a:bodyPr/>
                    <a:lstStyle/>
                    <a:p>
                      <a:pPr marL="0" marR="0">
                        <a:lnSpc>
                          <a:spcPct val="107000"/>
                        </a:lnSpc>
                        <a:spcBef>
                          <a:spcPts val="0"/>
                        </a:spcBef>
                        <a:spcAft>
                          <a:spcPts val="0"/>
                        </a:spcAft>
                      </a:pPr>
                      <a:endParaRPr lang="en-US" sz="1400" b="0" i="0" dirty="0" smtClean="0">
                        <a:effectLst/>
                        <a:latin typeface="Helvetica Light" charset="0"/>
                        <a:ea typeface="Helvetica Light" charset="0"/>
                        <a:cs typeface="Helvetica Light" charset="0"/>
                      </a:endParaRPr>
                    </a:p>
                    <a:p>
                      <a:pPr marL="0" marR="0">
                        <a:lnSpc>
                          <a:spcPct val="107000"/>
                        </a:lnSpc>
                        <a:spcBef>
                          <a:spcPts val="0"/>
                        </a:spcBef>
                        <a:spcAft>
                          <a:spcPts val="0"/>
                        </a:spcAft>
                      </a:pPr>
                      <a:r>
                        <a:rPr lang="en-US" sz="1400" b="0" i="0" dirty="0" smtClean="0">
                          <a:effectLst/>
                          <a:latin typeface="Helvetica Light" charset="0"/>
                          <a:ea typeface="Helvetica Light" charset="0"/>
                          <a:cs typeface="Helvetica Light" charset="0"/>
                        </a:rPr>
                        <a:t>Focusing on patient </a:t>
                      </a:r>
                      <a:r>
                        <a:rPr lang="en-US" sz="1400" b="0" i="0" dirty="0">
                          <a:effectLst/>
                          <a:latin typeface="Helvetica Light" charset="0"/>
                          <a:ea typeface="Helvetica Light" charset="0"/>
                          <a:cs typeface="Helvetica Light" charset="0"/>
                        </a:rPr>
                        <a:t>access, early identification, and healthcare utilization. </a:t>
                      </a:r>
                    </a:p>
                  </a:txBody>
                  <a:tcPr marL="62048" marR="62048" marT="0" marB="0"/>
                </a:tc>
              </a:tr>
              <a:tr h="918706">
                <a:tc>
                  <a:txBody>
                    <a:bodyPr/>
                    <a:lstStyle/>
                    <a:p>
                      <a:pPr marL="0" marR="0">
                        <a:lnSpc>
                          <a:spcPct val="107000"/>
                        </a:lnSpc>
                        <a:spcBef>
                          <a:spcPts val="0"/>
                        </a:spcBef>
                        <a:spcAft>
                          <a:spcPts val="0"/>
                        </a:spcAft>
                      </a:pPr>
                      <a:endParaRPr lang="en-US" sz="1400" b="1" i="0" dirty="0" smtClean="0">
                        <a:effectLst/>
                        <a:latin typeface="Helvetica" charset="0"/>
                        <a:ea typeface="Helvetica" charset="0"/>
                        <a:cs typeface="Helvetica" charset="0"/>
                      </a:endParaRPr>
                    </a:p>
                    <a:p>
                      <a:pPr marL="0" marR="0">
                        <a:lnSpc>
                          <a:spcPct val="107000"/>
                        </a:lnSpc>
                        <a:spcBef>
                          <a:spcPts val="0"/>
                        </a:spcBef>
                        <a:spcAft>
                          <a:spcPts val="0"/>
                        </a:spcAft>
                      </a:pPr>
                      <a:r>
                        <a:rPr lang="en-US" sz="1400" b="1" i="0" dirty="0" smtClean="0">
                          <a:effectLst/>
                          <a:latin typeface="Helvetica" charset="0"/>
                          <a:ea typeface="Helvetica" charset="0"/>
                          <a:cs typeface="Helvetica" charset="0"/>
                        </a:rPr>
                        <a:t>American </a:t>
                      </a:r>
                      <a:r>
                        <a:rPr lang="en-US" sz="1400" b="1" i="0" dirty="0">
                          <a:effectLst/>
                          <a:latin typeface="Helvetica" charset="0"/>
                          <a:ea typeface="Helvetica" charset="0"/>
                          <a:cs typeface="Helvetica" charset="0"/>
                        </a:rPr>
                        <a:t>College </a:t>
                      </a:r>
                      <a:r>
                        <a:rPr lang="en-US" sz="1400" b="1" i="0" dirty="0" smtClean="0">
                          <a:effectLst/>
                          <a:latin typeface="Helvetica" charset="0"/>
                          <a:ea typeface="Helvetica" charset="0"/>
                          <a:cs typeface="Helvetica" charset="0"/>
                        </a:rPr>
                        <a:t>of Physicians</a:t>
                      </a:r>
                      <a:endParaRPr lang="en-US" sz="1400" b="1" i="0" dirty="0">
                        <a:effectLst/>
                        <a:latin typeface="Helvetica" charset="0"/>
                        <a:ea typeface="Helvetica" charset="0"/>
                        <a:cs typeface="Helvetica" charset="0"/>
                      </a:endParaRPr>
                    </a:p>
                    <a:p>
                      <a:pPr marL="0" marR="0">
                        <a:lnSpc>
                          <a:spcPct val="107000"/>
                        </a:lnSpc>
                        <a:spcBef>
                          <a:spcPts val="0"/>
                        </a:spcBef>
                        <a:spcAft>
                          <a:spcPts val="0"/>
                        </a:spcAft>
                      </a:pPr>
                      <a:r>
                        <a:rPr lang="en-US" sz="1400" b="1" i="0" dirty="0">
                          <a:effectLst/>
                          <a:latin typeface="Helvetica" charset="0"/>
                          <a:ea typeface="Helvetica" charset="0"/>
                          <a:cs typeface="Helvetica" charset="0"/>
                        </a:rPr>
                        <a:t> </a:t>
                      </a:r>
                    </a:p>
                  </a:txBody>
                  <a:tcPr marL="62048" marR="62048" marT="0" marB="0"/>
                </a:tc>
                <a:tc>
                  <a:txBody>
                    <a:bodyPr/>
                    <a:lstStyle/>
                    <a:p>
                      <a:pPr marL="0" marR="0">
                        <a:lnSpc>
                          <a:spcPct val="107000"/>
                        </a:lnSpc>
                        <a:spcBef>
                          <a:spcPts val="0"/>
                        </a:spcBef>
                        <a:spcAft>
                          <a:spcPts val="0"/>
                        </a:spcAft>
                      </a:pPr>
                      <a:endParaRPr lang="en-US" sz="1400" b="0" i="0" dirty="0" smtClean="0">
                        <a:effectLst/>
                        <a:latin typeface="Helvetica Light" charset="0"/>
                        <a:ea typeface="Helvetica Light" charset="0"/>
                        <a:cs typeface="Helvetica Light" charset="0"/>
                      </a:endParaRPr>
                    </a:p>
                    <a:p>
                      <a:pPr marL="0" marR="0">
                        <a:lnSpc>
                          <a:spcPct val="107000"/>
                        </a:lnSpc>
                        <a:spcBef>
                          <a:spcPts val="0"/>
                        </a:spcBef>
                        <a:spcAft>
                          <a:spcPts val="0"/>
                        </a:spcAft>
                      </a:pPr>
                      <a:r>
                        <a:rPr lang="en-US" sz="1400" b="0" i="0" dirty="0" smtClean="0">
                          <a:effectLst/>
                          <a:latin typeface="Helvetica Light" charset="0"/>
                          <a:ea typeface="Helvetica Light" charset="0"/>
                          <a:cs typeface="Helvetica Light" charset="0"/>
                        </a:rPr>
                        <a:t>Healthcare </a:t>
                      </a:r>
                      <a:r>
                        <a:rPr lang="en-US" sz="1400" b="0" i="0" dirty="0">
                          <a:effectLst/>
                          <a:latin typeface="Helvetica Light" charset="0"/>
                          <a:ea typeface="Helvetica Light" charset="0"/>
                          <a:cs typeface="Helvetica Light" charset="0"/>
                        </a:rPr>
                        <a:t>utilization, advanced care, preventive care, patient and family engagement, and patient access. Collaborating with American Board of Family Medicine. </a:t>
                      </a:r>
                    </a:p>
                  </a:txBody>
                  <a:tcPr marL="62048" marR="62048" marT="0" marB="0"/>
                </a:tc>
              </a:tr>
              <a:tr h="918706">
                <a:tc>
                  <a:txBody>
                    <a:bodyPr/>
                    <a:lstStyle/>
                    <a:p>
                      <a:pPr marL="0" marR="0">
                        <a:lnSpc>
                          <a:spcPct val="107000"/>
                        </a:lnSpc>
                        <a:spcBef>
                          <a:spcPts val="0"/>
                        </a:spcBef>
                        <a:spcAft>
                          <a:spcPts val="0"/>
                        </a:spcAft>
                      </a:pPr>
                      <a:endParaRPr lang="en-US" sz="1400" b="1" i="0" dirty="0" smtClean="0">
                        <a:effectLst/>
                        <a:latin typeface="Helvetica" charset="0"/>
                        <a:ea typeface="Helvetica" charset="0"/>
                        <a:cs typeface="Helvetica" charset="0"/>
                      </a:endParaRPr>
                    </a:p>
                    <a:p>
                      <a:pPr marL="0" marR="0">
                        <a:lnSpc>
                          <a:spcPct val="107000"/>
                        </a:lnSpc>
                        <a:spcBef>
                          <a:spcPts val="0"/>
                        </a:spcBef>
                        <a:spcAft>
                          <a:spcPts val="0"/>
                        </a:spcAft>
                      </a:pPr>
                      <a:r>
                        <a:rPr lang="en-US" sz="1400" b="1" i="0" dirty="0" smtClean="0">
                          <a:effectLst/>
                          <a:latin typeface="Helvetica" charset="0"/>
                          <a:ea typeface="Helvetica" charset="0"/>
                          <a:cs typeface="Helvetica" charset="0"/>
                        </a:rPr>
                        <a:t>American </a:t>
                      </a:r>
                      <a:r>
                        <a:rPr lang="en-US" sz="1400" b="1" i="0" dirty="0">
                          <a:effectLst/>
                          <a:latin typeface="Helvetica" charset="0"/>
                          <a:ea typeface="Helvetica" charset="0"/>
                          <a:cs typeface="Helvetica" charset="0"/>
                        </a:rPr>
                        <a:t>College of Radiology</a:t>
                      </a:r>
                    </a:p>
                  </a:txBody>
                  <a:tcPr marL="62048" marR="62048" marT="0" marB="0"/>
                </a:tc>
                <a:tc>
                  <a:txBody>
                    <a:bodyPr/>
                    <a:lstStyle/>
                    <a:p>
                      <a:pPr marL="0" marR="0">
                        <a:lnSpc>
                          <a:spcPct val="107000"/>
                        </a:lnSpc>
                        <a:spcBef>
                          <a:spcPts val="0"/>
                        </a:spcBef>
                        <a:spcAft>
                          <a:spcPts val="0"/>
                        </a:spcAft>
                      </a:pPr>
                      <a:endParaRPr lang="en-US" sz="1400" b="0" i="0" dirty="0" smtClean="0">
                        <a:effectLst/>
                        <a:latin typeface="Helvetica Light" charset="0"/>
                        <a:ea typeface="Helvetica Light" charset="0"/>
                        <a:cs typeface="Helvetica Light" charset="0"/>
                      </a:endParaRPr>
                    </a:p>
                    <a:p>
                      <a:pPr marL="0" marR="0">
                        <a:lnSpc>
                          <a:spcPct val="107000"/>
                        </a:lnSpc>
                        <a:spcBef>
                          <a:spcPts val="0"/>
                        </a:spcBef>
                        <a:spcAft>
                          <a:spcPts val="0"/>
                        </a:spcAft>
                      </a:pPr>
                      <a:r>
                        <a:rPr lang="en-US" sz="1400" b="0" i="0" dirty="0" smtClean="0">
                          <a:effectLst/>
                          <a:latin typeface="Helvetica Light" charset="0"/>
                          <a:ea typeface="Helvetica Light" charset="0"/>
                          <a:cs typeface="Helvetica Light" charset="0"/>
                        </a:rPr>
                        <a:t>Radiology </a:t>
                      </a:r>
                      <a:r>
                        <a:rPr lang="en-US" sz="1400" b="0" i="0" dirty="0">
                          <a:effectLst/>
                          <a:latin typeface="Helvetica Light" charset="0"/>
                          <a:ea typeface="Helvetica Light" charset="0"/>
                          <a:cs typeface="Helvetica Light" charset="0"/>
                        </a:rPr>
                        <a:t>Support, Communication, and Alignment Network (R-SCAN): Quality Reporting, total cost of care, and reducing unnecessary tests and procedures.</a:t>
                      </a:r>
                    </a:p>
                  </a:txBody>
                  <a:tcPr marL="62048" marR="62048" marT="0" marB="0"/>
                </a:tc>
              </a:tr>
              <a:tr h="832851">
                <a:tc>
                  <a:txBody>
                    <a:bodyPr/>
                    <a:lstStyle/>
                    <a:p>
                      <a:pPr marL="0" marR="0">
                        <a:lnSpc>
                          <a:spcPct val="107000"/>
                        </a:lnSpc>
                        <a:spcBef>
                          <a:spcPts val="0"/>
                        </a:spcBef>
                        <a:spcAft>
                          <a:spcPts val="0"/>
                        </a:spcAft>
                      </a:pPr>
                      <a:endParaRPr lang="en-US" sz="1400" b="1" i="0" dirty="0" smtClean="0">
                        <a:effectLst/>
                        <a:latin typeface="Helvetica" charset="0"/>
                        <a:ea typeface="Helvetica" charset="0"/>
                        <a:cs typeface="Helvetica" charset="0"/>
                      </a:endParaRPr>
                    </a:p>
                    <a:p>
                      <a:pPr marL="0" marR="0">
                        <a:lnSpc>
                          <a:spcPct val="107000"/>
                        </a:lnSpc>
                        <a:spcBef>
                          <a:spcPts val="0"/>
                        </a:spcBef>
                        <a:spcAft>
                          <a:spcPts val="0"/>
                        </a:spcAft>
                      </a:pPr>
                      <a:r>
                        <a:rPr lang="en-US" sz="1400" b="1" i="0" dirty="0" smtClean="0">
                          <a:effectLst/>
                          <a:latin typeface="Helvetica" charset="0"/>
                          <a:ea typeface="Helvetica" charset="0"/>
                          <a:cs typeface="Helvetica" charset="0"/>
                        </a:rPr>
                        <a:t>American </a:t>
                      </a:r>
                      <a:r>
                        <a:rPr lang="en-US" sz="1400" b="1" i="0" dirty="0">
                          <a:effectLst/>
                          <a:latin typeface="Helvetica" charset="0"/>
                          <a:ea typeface="Helvetica" charset="0"/>
                          <a:cs typeface="Helvetica" charset="0"/>
                        </a:rPr>
                        <a:t>Medical Association</a:t>
                      </a:r>
                    </a:p>
                  </a:txBody>
                  <a:tcPr marL="62048" marR="62048" marT="0" marB="0"/>
                </a:tc>
                <a:tc>
                  <a:txBody>
                    <a:bodyPr/>
                    <a:lstStyle/>
                    <a:p>
                      <a:pPr marL="0" marR="0">
                        <a:lnSpc>
                          <a:spcPct val="107000"/>
                        </a:lnSpc>
                        <a:spcBef>
                          <a:spcPts val="0"/>
                        </a:spcBef>
                        <a:spcAft>
                          <a:spcPts val="0"/>
                        </a:spcAft>
                      </a:pPr>
                      <a:endParaRPr lang="en-US" sz="1400" b="0" i="0" dirty="0" smtClean="0">
                        <a:effectLst/>
                        <a:latin typeface="Helvetica Light" charset="0"/>
                        <a:ea typeface="Helvetica Light" charset="0"/>
                        <a:cs typeface="Helvetica Light" charset="0"/>
                      </a:endParaRPr>
                    </a:p>
                    <a:p>
                      <a:pPr marL="0" marR="0">
                        <a:lnSpc>
                          <a:spcPct val="107000"/>
                        </a:lnSpc>
                        <a:spcBef>
                          <a:spcPts val="0"/>
                        </a:spcBef>
                        <a:spcAft>
                          <a:spcPts val="0"/>
                        </a:spcAft>
                      </a:pPr>
                      <a:r>
                        <a:rPr lang="en-US" sz="1400" b="0" i="0" dirty="0" smtClean="0">
                          <a:effectLst/>
                          <a:latin typeface="Helvetica Light" charset="0"/>
                          <a:ea typeface="Helvetica Light" charset="0"/>
                          <a:cs typeface="Helvetica Light" charset="0"/>
                        </a:rPr>
                        <a:t>Engaging national </a:t>
                      </a:r>
                      <a:r>
                        <a:rPr lang="en-US" sz="1400" b="0" i="0" dirty="0">
                          <a:effectLst/>
                          <a:latin typeface="Helvetica Light" charset="0"/>
                          <a:ea typeface="Helvetica Light" charset="0"/>
                          <a:cs typeface="Helvetica Light" charset="0"/>
                        </a:rPr>
                        <a:t>physician community through network projects, training modules and story sharing. Areas include clinical data registries.</a:t>
                      </a:r>
                    </a:p>
                  </a:txBody>
                  <a:tcPr marL="62048" marR="62048" marT="0" marB="0"/>
                </a:tc>
              </a:tr>
              <a:tr h="689030">
                <a:tc>
                  <a:txBody>
                    <a:bodyPr/>
                    <a:lstStyle/>
                    <a:p>
                      <a:pPr marL="0" marR="0">
                        <a:lnSpc>
                          <a:spcPct val="107000"/>
                        </a:lnSpc>
                        <a:spcBef>
                          <a:spcPts val="0"/>
                        </a:spcBef>
                        <a:spcAft>
                          <a:spcPts val="0"/>
                        </a:spcAft>
                      </a:pPr>
                      <a:endParaRPr lang="en-US" sz="1400" b="1" i="0" dirty="0" smtClean="0">
                        <a:effectLst/>
                        <a:latin typeface="Helvetica" charset="0"/>
                        <a:ea typeface="Helvetica" charset="0"/>
                        <a:cs typeface="Helvetica" charset="0"/>
                      </a:endParaRPr>
                    </a:p>
                    <a:p>
                      <a:pPr marL="0" marR="0">
                        <a:lnSpc>
                          <a:spcPct val="107000"/>
                        </a:lnSpc>
                        <a:spcBef>
                          <a:spcPts val="0"/>
                        </a:spcBef>
                        <a:spcAft>
                          <a:spcPts val="0"/>
                        </a:spcAft>
                      </a:pPr>
                      <a:r>
                        <a:rPr lang="en-US" sz="1400" b="1" i="0" dirty="0" smtClean="0">
                          <a:effectLst/>
                          <a:latin typeface="Helvetica" charset="0"/>
                          <a:ea typeface="Helvetica" charset="0"/>
                          <a:cs typeface="Helvetica" charset="0"/>
                        </a:rPr>
                        <a:t>American Psychiatric Association </a:t>
                      </a:r>
                      <a:endParaRPr lang="en-US" sz="1400" b="1" i="0" dirty="0">
                        <a:effectLst/>
                        <a:latin typeface="Helvetica" charset="0"/>
                        <a:ea typeface="Helvetica" charset="0"/>
                        <a:cs typeface="Helvetica" charset="0"/>
                      </a:endParaRPr>
                    </a:p>
                  </a:txBody>
                  <a:tcPr marL="62048" marR="62048" marT="0" marB="0"/>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endParaRPr lang="en-US" sz="1400" b="0" i="0" dirty="0" smtClean="0">
                        <a:effectLst/>
                        <a:latin typeface="Helvetica Light" charset="0"/>
                        <a:ea typeface="Helvetica Light" charset="0"/>
                        <a:cs typeface="Helvetica Light" charset="0"/>
                      </a:endParaRPr>
                    </a:p>
                    <a:p>
                      <a:pPr marL="0" marR="0" indent="0" algn="l" defTabSz="914400" rtl="0" eaLnBrk="1" fontAlgn="auto" latinLnBrk="0" hangingPunct="1">
                        <a:lnSpc>
                          <a:spcPct val="107000"/>
                        </a:lnSpc>
                        <a:spcBef>
                          <a:spcPts val="0"/>
                        </a:spcBef>
                        <a:spcAft>
                          <a:spcPts val="0"/>
                        </a:spcAft>
                        <a:buClrTx/>
                        <a:buSzTx/>
                        <a:buFontTx/>
                        <a:buNone/>
                        <a:tabLst/>
                        <a:defRPr/>
                      </a:pPr>
                      <a:r>
                        <a:rPr lang="en-US" sz="1400" b="0" i="0" dirty="0" smtClean="0">
                          <a:effectLst/>
                          <a:latin typeface="Helvetica Light" charset="0"/>
                          <a:ea typeface="Helvetica Light" charset="0"/>
                          <a:cs typeface="Helvetica Light" charset="0"/>
                        </a:rPr>
                        <a:t>Training and implementation of evidence-based, population-focused integrated behavioral health programs.</a:t>
                      </a:r>
                      <a:endParaRPr lang="en-US" sz="1400" b="0" i="0" dirty="0">
                        <a:effectLst/>
                        <a:latin typeface="Helvetica Light" charset="0"/>
                        <a:ea typeface="Helvetica Light" charset="0"/>
                        <a:cs typeface="Helvetica Light" charset="0"/>
                      </a:endParaRPr>
                    </a:p>
                  </a:txBody>
                  <a:tcPr marL="62048" marR="62048" marT="0" marB="0"/>
                </a:tc>
              </a:tr>
            </a:tbl>
          </a:graphicData>
        </a:graphic>
      </p:graphicFrame>
      <p:sp>
        <p:nvSpPr>
          <p:cNvPr id="6" name="Slide Number Placeholder 5"/>
          <p:cNvSpPr>
            <a:spLocks noGrp="1"/>
          </p:cNvSpPr>
          <p:nvPr>
            <p:ph type="sldNum" sz="quarter" idx="10"/>
          </p:nvPr>
        </p:nvSpPr>
        <p:spPr/>
        <p:txBody>
          <a:bodyPr/>
          <a:lstStyle/>
          <a:p>
            <a:fld id="{443EC05F-8172-9747-86AE-1C8A5A9D86BF}" type="slidenum">
              <a:rPr lang="en-US" smtClean="0"/>
              <a:pPr/>
              <a:t>10</a:t>
            </a:fld>
            <a:endParaRPr lang="en-US" dirty="0"/>
          </a:p>
        </p:txBody>
      </p:sp>
    </p:spTree>
    <p:extLst>
      <p:ext uri="{BB962C8B-B14F-4D97-AF65-F5344CB8AC3E}">
        <p14:creationId xmlns:p14="http://schemas.microsoft.com/office/powerpoint/2010/main" val="268104355"/>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346" y="154745"/>
            <a:ext cx="8849306" cy="1184657"/>
          </a:xfrm>
          <a:solidFill>
            <a:schemeClr val="accent1"/>
          </a:solidFill>
        </p:spPr>
        <p:txBody>
          <a:bodyPr/>
          <a:lstStyle/>
          <a:p>
            <a:r>
              <a:rPr lang="en-US" dirty="0" smtClean="0">
                <a:solidFill>
                  <a:schemeClr val="bg1"/>
                </a:solidFill>
              </a:rPr>
              <a:t>The TCPI SANs</a:t>
            </a:r>
            <a:endParaRPr lang="en-US" dirty="0">
              <a:solidFill>
                <a:schemeClr val="bg1"/>
              </a:solidFill>
            </a:endParaRPr>
          </a:p>
        </p:txBody>
      </p:sp>
      <p:graphicFrame>
        <p:nvGraphicFramePr>
          <p:cNvPr id="9" name="Table 8"/>
          <p:cNvGraphicFramePr>
            <a:graphicFrameLocks noGrp="1"/>
          </p:cNvGraphicFramePr>
          <p:nvPr>
            <p:extLst>
              <p:ext uri="{D42A27DB-BD31-4B8C-83A1-F6EECF244321}">
                <p14:modId xmlns:p14="http://schemas.microsoft.com/office/powerpoint/2010/main" val="125960716"/>
              </p:ext>
            </p:extLst>
          </p:nvPr>
        </p:nvGraphicFramePr>
        <p:xfrm>
          <a:off x="162346" y="1339402"/>
          <a:ext cx="8849306" cy="5016948"/>
        </p:xfrm>
        <a:graphic>
          <a:graphicData uri="http://schemas.openxmlformats.org/drawingml/2006/table">
            <a:tbl>
              <a:tblPr firstRow="1" firstCol="1" bandRow="1">
                <a:tableStyleId>{5DA37D80-6434-44D0-A028-1B22A696006F}</a:tableStyleId>
              </a:tblPr>
              <a:tblGrid>
                <a:gridCol w="2377471"/>
                <a:gridCol w="6471835"/>
              </a:tblGrid>
              <a:tr h="217081">
                <a:tc>
                  <a:txBody>
                    <a:bodyPr/>
                    <a:lstStyle/>
                    <a:p>
                      <a:pPr marL="0" marR="0">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048" marR="62048" marT="0" marB="0"/>
                </a:tc>
                <a:tc>
                  <a:txBody>
                    <a:bodyPr/>
                    <a:lstStyle/>
                    <a:p>
                      <a:pPr marL="0" marR="0">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048" marR="62048" marT="0" marB="0"/>
                </a:tc>
              </a:tr>
              <a:tr h="1012856">
                <a:tc>
                  <a:txBody>
                    <a:bodyPr/>
                    <a:lstStyle/>
                    <a:p>
                      <a:pPr marL="0" marR="0">
                        <a:lnSpc>
                          <a:spcPct val="107000"/>
                        </a:lnSpc>
                        <a:spcBef>
                          <a:spcPts val="0"/>
                        </a:spcBef>
                        <a:spcAft>
                          <a:spcPts val="0"/>
                        </a:spcAft>
                      </a:pPr>
                      <a:endParaRPr lang="en-US" sz="1400" b="1" i="0" dirty="0" smtClean="0">
                        <a:effectLst/>
                        <a:latin typeface="Helvetica Light" charset="0"/>
                        <a:ea typeface="Helvetica Light" charset="0"/>
                        <a:cs typeface="Helvetica Light" charset="0"/>
                      </a:endParaRPr>
                    </a:p>
                    <a:p>
                      <a:pPr marL="0" marR="0">
                        <a:lnSpc>
                          <a:spcPct val="107000"/>
                        </a:lnSpc>
                        <a:spcBef>
                          <a:spcPts val="0"/>
                        </a:spcBef>
                        <a:spcAft>
                          <a:spcPts val="0"/>
                        </a:spcAft>
                      </a:pPr>
                      <a:r>
                        <a:rPr lang="en-US" sz="1400" b="1" i="0" dirty="0" smtClean="0">
                          <a:effectLst/>
                          <a:latin typeface="Helvetica Light" charset="0"/>
                          <a:ea typeface="Helvetica Light" charset="0"/>
                          <a:cs typeface="Helvetica Light" charset="0"/>
                        </a:rPr>
                        <a:t>HCD </a:t>
                      </a:r>
                      <a:r>
                        <a:rPr lang="en-US" sz="1400" b="1" i="0" dirty="0">
                          <a:effectLst/>
                          <a:latin typeface="Helvetica Light" charset="0"/>
                          <a:ea typeface="Helvetica Light" charset="0"/>
                          <a:cs typeface="Helvetica Light" charset="0"/>
                        </a:rPr>
                        <a:t>International, Inc.</a:t>
                      </a:r>
                    </a:p>
                  </a:txBody>
                  <a:tcPr marL="62048" marR="62048" marT="0" marB="0"/>
                </a:tc>
                <a:tc>
                  <a:txBody>
                    <a:bodyPr/>
                    <a:lstStyle/>
                    <a:p>
                      <a:pPr marL="0" marR="0">
                        <a:lnSpc>
                          <a:spcPct val="107000"/>
                        </a:lnSpc>
                        <a:spcBef>
                          <a:spcPts val="0"/>
                        </a:spcBef>
                        <a:spcAft>
                          <a:spcPts val="0"/>
                        </a:spcAft>
                      </a:pPr>
                      <a:endParaRPr lang="en-US" sz="1400" b="0" i="0" dirty="0" smtClean="0">
                        <a:effectLst/>
                        <a:latin typeface="Helvetica Light" charset="0"/>
                        <a:ea typeface="Helvetica Light" charset="0"/>
                        <a:cs typeface="Helvetica Light" charset="0"/>
                      </a:endParaRPr>
                    </a:p>
                    <a:p>
                      <a:pPr marL="0" marR="0">
                        <a:lnSpc>
                          <a:spcPct val="107000"/>
                        </a:lnSpc>
                        <a:spcBef>
                          <a:spcPts val="0"/>
                        </a:spcBef>
                        <a:spcAft>
                          <a:spcPts val="0"/>
                        </a:spcAft>
                      </a:pPr>
                      <a:r>
                        <a:rPr lang="en-US" sz="1400" b="0" i="0" dirty="0" smtClean="0">
                          <a:effectLst/>
                          <a:latin typeface="Helvetica Light" charset="0"/>
                          <a:ea typeface="Helvetica Light" charset="0"/>
                          <a:cs typeface="Helvetica Light" charset="0"/>
                        </a:rPr>
                        <a:t>Areas </a:t>
                      </a:r>
                      <a:r>
                        <a:rPr lang="en-US" sz="1400" b="0" i="0" dirty="0">
                          <a:effectLst/>
                          <a:latin typeface="Helvetica Light" charset="0"/>
                          <a:ea typeface="Helvetica Light" charset="0"/>
                          <a:cs typeface="Helvetica Light" charset="0"/>
                        </a:rPr>
                        <a:t>of focus include minority health (medically underserved, rural and urban areas from across the nation) and healthcare </a:t>
                      </a:r>
                      <a:r>
                        <a:rPr lang="en-US" sz="1400" b="0" i="0" dirty="0" smtClean="0">
                          <a:effectLst/>
                          <a:latin typeface="Helvetica Light" charset="0"/>
                          <a:ea typeface="Helvetica Light" charset="0"/>
                          <a:cs typeface="Helvetica Light" charset="0"/>
                        </a:rPr>
                        <a:t>utilization.</a:t>
                      </a:r>
                    </a:p>
                    <a:p>
                      <a:pPr marL="0" marR="0">
                        <a:lnSpc>
                          <a:spcPct val="107000"/>
                        </a:lnSpc>
                        <a:spcBef>
                          <a:spcPts val="0"/>
                        </a:spcBef>
                        <a:spcAft>
                          <a:spcPts val="0"/>
                        </a:spcAft>
                      </a:pPr>
                      <a:endParaRPr lang="en-US" sz="1400" b="0" i="0" dirty="0">
                        <a:effectLst/>
                        <a:latin typeface="Helvetica Light" charset="0"/>
                        <a:ea typeface="Helvetica Light" charset="0"/>
                        <a:cs typeface="Helvetica Light" charset="0"/>
                      </a:endParaRPr>
                    </a:p>
                  </a:txBody>
                  <a:tcPr marL="62048" marR="62048" marT="0" marB="0"/>
                </a:tc>
              </a:tr>
              <a:tr h="1012856">
                <a:tc>
                  <a:txBody>
                    <a:bodyPr/>
                    <a:lstStyle/>
                    <a:p>
                      <a:pPr marL="0" marR="0">
                        <a:lnSpc>
                          <a:spcPct val="107000"/>
                        </a:lnSpc>
                        <a:spcBef>
                          <a:spcPts val="0"/>
                        </a:spcBef>
                        <a:spcAft>
                          <a:spcPts val="0"/>
                        </a:spcAft>
                      </a:pPr>
                      <a:endParaRPr lang="en-US" sz="1400" b="1" i="0" dirty="0" smtClean="0">
                        <a:effectLst/>
                        <a:latin typeface="Helvetica Light" charset="0"/>
                        <a:ea typeface="Helvetica Light" charset="0"/>
                        <a:cs typeface="Helvetica Light" charset="0"/>
                      </a:endParaRPr>
                    </a:p>
                    <a:p>
                      <a:pPr marL="0" marR="0">
                        <a:lnSpc>
                          <a:spcPct val="107000"/>
                        </a:lnSpc>
                        <a:spcBef>
                          <a:spcPts val="0"/>
                        </a:spcBef>
                        <a:spcAft>
                          <a:spcPts val="0"/>
                        </a:spcAft>
                      </a:pPr>
                      <a:r>
                        <a:rPr lang="en-US" sz="1400" b="1" i="0" dirty="0" smtClean="0">
                          <a:effectLst/>
                          <a:latin typeface="Helvetica Light" charset="0"/>
                          <a:ea typeface="Helvetica Light" charset="0"/>
                          <a:cs typeface="Helvetica Light" charset="0"/>
                        </a:rPr>
                        <a:t>National </a:t>
                      </a:r>
                      <a:r>
                        <a:rPr lang="en-US" sz="1400" b="1" i="0" dirty="0">
                          <a:effectLst/>
                          <a:latin typeface="Helvetica Light" charset="0"/>
                          <a:ea typeface="Helvetica Light" charset="0"/>
                          <a:cs typeface="Helvetica Light" charset="0"/>
                        </a:rPr>
                        <a:t>Nursing Centers Consortium</a:t>
                      </a:r>
                    </a:p>
                  </a:txBody>
                  <a:tcPr marL="62048" marR="62048" marT="0" marB="0"/>
                </a:tc>
                <a:tc>
                  <a:txBody>
                    <a:bodyPr/>
                    <a:lstStyle/>
                    <a:p>
                      <a:pPr marL="0" marR="0">
                        <a:lnSpc>
                          <a:spcPct val="107000"/>
                        </a:lnSpc>
                        <a:spcBef>
                          <a:spcPts val="0"/>
                        </a:spcBef>
                        <a:spcAft>
                          <a:spcPts val="0"/>
                        </a:spcAft>
                      </a:pPr>
                      <a:endParaRPr lang="en-US" sz="1400" b="0" i="0" dirty="0" smtClean="0">
                        <a:effectLst/>
                        <a:latin typeface="Helvetica Light" charset="0"/>
                        <a:ea typeface="Helvetica Light" charset="0"/>
                        <a:cs typeface="Helvetica Light" charset="0"/>
                      </a:endParaRPr>
                    </a:p>
                    <a:p>
                      <a:pPr marL="0" marR="0">
                        <a:lnSpc>
                          <a:spcPct val="107000"/>
                        </a:lnSpc>
                        <a:spcBef>
                          <a:spcPts val="0"/>
                        </a:spcBef>
                        <a:spcAft>
                          <a:spcPts val="0"/>
                        </a:spcAft>
                      </a:pPr>
                      <a:r>
                        <a:rPr lang="en-US" sz="1400" b="0" i="0" dirty="0" smtClean="0">
                          <a:effectLst/>
                          <a:latin typeface="Helvetica Light" charset="0"/>
                          <a:ea typeface="Helvetica Light" charset="0"/>
                          <a:cs typeface="Helvetica Light" charset="0"/>
                        </a:rPr>
                        <a:t>Implementing </a:t>
                      </a:r>
                      <a:r>
                        <a:rPr lang="en-US" sz="1400" b="0" i="0" dirty="0">
                          <a:effectLst/>
                          <a:latin typeface="Helvetica Light" charset="0"/>
                          <a:ea typeface="Helvetica Light" charset="0"/>
                          <a:cs typeface="Helvetica Light" charset="0"/>
                        </a:rPr>
                        <a:t>a network to align nurses. Areas of focus include minority health, reaching underserved and other vulnerable populations</a:t>
                      </a:r>
                      <a:r>
                        <a:rPr lang="en-US" sz="1400" b="0" i="0" dirty="0" smtClean="0">
                          <a:effectLst/>
                          <a:latin typeface="Helvetica Light" charset="0"/>
                          <a:ea typeface="Helvetica Light" charset="0"/>
                          <a:cs typeface="Helvetica Light" charset="0"/>
                        </a:rPr>
                        <a:t>.</a:t>
                      </a:r>
                    </a:p>
                    <a:p>
                      <a:pPr marL="0" marR="0">
                        <a:lnSpc>
                          <a:spcPct val="107000"/>
                        </a:lnSpc>
                        <a:spcBef>
                          <a:spcPts val="0"/>
                        </a:spcBef>
                        <a:spcAft>
                          <a:spcPts val="0"/>
                        </a:spcAft>
                      </a:pPr>
                      <a:endParaRPr lang="en-US" sz="1400" b="0" i="0" dirty="0">
                        <a:effectLst/>
                        <a:latin typeface="Helvetica Light" charset="0"/>
                        <a:ea typeface="Helvetica Light" charset="0"/>
                        <a:cs typeface="Helvetica Light" charset="0"/>
                      </a:endParaRPr>
                    </a:p>
                  </a:txBody>
                  <a:tcPr marL="62048" marR="62048" marT="0" marB="0"/>
                </a:tc>
              </a:tr>
              <a:tr h="1508085">
                <a:tc>
                  <a:txBody>
                    <a:bodyPr/>
                    <a:lstStyle/>
                    <a:p>
                      <a:pPr marL="0" marR="0">
                        <a:lnSpc>
                          <a:spcPct val="107000"/>
                        </a:lnSpc>
                        <a:spcBef>
                          <a:spcPts val="0"/>
                        </a:spcBef>
                        <a:spcAft>
                          <a:spcPts val="0"/>
                        </a:spcAft>
                      </a:pPr>
                      <a:endParaRPr lang="en-US" sz="1400" b="1" i="0" dirty="0" smtClean="0">
                        <a:solidFill>
                          <a:srgbClr val="00B0F0"/>
                        </a:solidFill>
                        <a:effectLst/>
                        <a:latin typeface="Helvetica Light" charset="0"/>
                        <a:ea typeface="Helvetica Light" charset="0"/>
                        <a:cs typeface="Helvetica Light" charset="0"/>
                      </a:endParaRPr>
                    </a:p>
                    <a:p>
                      <a:pPr marL="0" marR="0" algn="l">
                        <a:lnSpc>
                          <a:spcPct val="107000"/>
                        </a:lnSpc>
                        <a:spcBef>
                          <a:spcPts val="0"/>
                        </a:spcBef>
                        <a:spcAft>
                          <a:spcPts val="0"/>
                        </a:spcAft>
                      </a:pPr>
                      <a:r>
                        <a:rPr lang="en-US" sz="1400" b="1" i="0" dirty="0" smtClean="0">
                          <a:solidFill>
                            <a:srgbClr val="00B0F0"/>
                          </a:solidFill>
                          <a:effectLst/>
                          <a:latin typeface="Helvetica Light" charset="0"/>
                          <a:ea typeface="Helvetica Light" charset="0"/>
                          <a:cs typeface="Helvetica Light" charset="0"/>
                        </a:rPr>
                        <a:t>HIGH-VALUE CARE SAN </a:t>
                      </a:r>
                    </a:p>
                    <a:p>
                      <a:pPr marL="0" marR="0" algn="l">
                        <a:lnSpc>
                          <a:spcPct val="107000"/>
                        </a:lnSpc>
                        <a:spcBef>
                          <a:spcPts val="0"/>
                        </a:spcBef>
                        <a:spcAft>
                          <a:spcPts val="0"/>
                        </a:spcAft>
                      </a:pPr>
                      <a:r>
                        <a:rPr lang="en-US" sz="1400" b="1" i="0" dirty="0" smtClean="0">
                          <a:solidFill>
                            <a:srgbClr val="00B0F0"/>
                          </a:solidFill>
                          <a:effectLst/>
                          <a:latin typeface="Helvetica Light" charset="0"/>
                          <a:ea typeface="Helvetica Light" charset="0"/>
                          <a:cs typeface="Helvetica Light" charset="0"/>
                        </a:rPr>
                        <a:t>Network </a:t>
                      </a:r>
                      <a:r>
                        <a:rPr lang="en-US" sz="1400" b="1" i="0" dirty="0">
                          <a:solidFill>
                            <a:srgbClr val="00B0F0"/>
                          </a:solidFill>
                          <a:effectLst/>
                          <a:latin typeface="Helvetica Light" charset="0"/>
                          <a:ea typeface="Helvetica Light" charset="0"/>
                          <a:cs typeface="Helvetica Light" charset="0"/>
                        </a:rPr>
                        <a:t>for Regional Healthcare </a:t>
                      </a:r>
                      <a:r>
                        <a:rPr lang="en-US" sz="1400" b="1" i="0" dirty="0" smtClean="0">
                          <a:solidFill>
                            <a:srgbClr val="00B0F0"/>
                          </a:solidFill>
                          <a:effectLst/>
                          <a:latin typeface="Helvetica Light" charset="0"/>
                          <a:ea typeface="Helvetica Light" charset="0"/>
                          <a:cs typeface="Helvetica Light" charset="0"/>
                        </a:rPr>
                        <a:t>Improvement</a:t>
                      </a:r>
                    </a:p>
                    <a:p>
                      <a:pPr marL="0" marR="0" algn="l">
                        <a:lnSpc>
                          <a:spcPct val="107000"/>
                        </a:lnSpc>
                        <a:spcBef>
                          <a:spcPts val="0"/>
                        </a:spcBef>
                        <a:spcAft>
                          <a:spcPts val="0"/>
                        </a:spcAft>
                      </a:pPr>
                      <a:endParaRPr lang="en-US" sz="1400" b="1" i="0" dirty="0">
                        <a:solidFill>
                          <a:srgbClr val="00B0F0"/>
                        </a:solidFill>
                        <a:effectLst/>
                        <a:latin typeface="Helvetica Light" charset="0"/>
                        <a:ea typeface="Helvetica Light" charset="0"/>
                        <a:cs typeface="Helvetica Light" charset="0"/>
                      </a:endParaRPr>
                    </a:p>
                  </a:txBody>
                  <a:tcPr marL="62048" marR="62048" marT="0" marB="0">
                    <a:solidFill>
                      <a:schemeClr val="accent1">
                        <a:alpha val="20000"/>
                      </a:schemeClr>
                    </a:solidFill>
                  </a:tcPr>
                </a:tc>
                <a:tc>
                  <a:txBody>
                    <a:bodyPr/>
                    <a:lstStyle/>
                    <a:p>
                      <a:pPr marL="0" marR="0">
                        <a:lnSpc>
                          <a:spcPct val="107000"/>
                        </a:lnSpc>
                        <a:spcBef>
                          <a:spcPts val="0"/>
                        </a:spcBef>
                        <a:spcAft>
                          <a:spcPts val="0"/>
                        </a:spcAft>
                      </a:pPr>
                      <a:endParaRPr lang="en-US" sz="1400" b="0" i="0" dirty="0" smtClean="0">
                        <a:solidFill>
                          <a:srgbClr val="00B0F0"/>
                        </a:solidFill>
                        <a:effectLst/>
                        <a:latin typeface="Helvetica Light" charset="0"/>
                        <a:ea typeface="Helvetica Light" charset="0"/>
                        <a:cs typeface="Helvetica Light" charset="0"/>
                      </a:endParaRPr>
                    </a:p>
                    <a:p>
                      <a:pPr marL="0" marR="0">
                        <a:lnSpc>
                          <a:spcPct val="107000"/>
                        </a:lnSpc>
                        <a:spcBef>
                          <a:spcPts val="0"/>
                        </a:spcBef>
                        <a:spcAft>
                          <a:spcPts val="0"/>
                        </a:spcAft>
                      </a:pPr>
                      <a:r>
                        <a:rPr lang="en-US" sz="1400" b="0" i="0" dirty="0" smtClean="0">
                          <a:solidFill>
                            <a:srgbClr val="00B0F0"/>
                          </a:solidFill>
                          <a:effectLst/>
                          <a:latin typeface="Helvetica Light" charset="0"/>
                          <a:ea typeface="Helvetica Light" charset="0"/>
                          <a:cs typeface="Helvetica Light" charset="0"/>
                        </a:rPr>
                        <a:t>Spread </a:t>
                      </a:r>
                      <a:r>
                        <a:rPr lang="en-US" sz="1400" b="0" i="0" dirty="0">
                          <a:solidFill>
                            <a:srgbClr val="00B0F0"/>
                          </a:solidFill>
                          <a:effectLst/>
                          <a:latin typeface="Helvetica Light" charset="0"/>
                          <a:ea typeface="Helvetica Light" charset="0"/>
                          <a:cs typeface="Helvetica Light" charset="0"/>
                        </a:rPr>
                        <a:t>transformation knowledge </a:t>
                      </a:r>
                      <a:r>
                        <a:rPr lang="en-US" sz="1400" b="0" i="0" dirty="0" smtClean="0">
                          <a:solidFill>
                            <a:srgbClr val="00B0F0"/>
                          </a:solidFill>
                          <a:effectLst/>
                          <a:latin typeface="Helvetica Light" charset="0"/>
                          <a:ea typeface="Helvetica Light" charset="0"/>
                          <a:cs typeface="Helvetica Light" charset="0"/>
                        </a:rPr>
                        <a:t>through high-value </a:t>
                      </a:r>
                      <a:r>
                        <a:rPr lang="en-US" sz="1400" b="0" i="0" dirty="0">
                          <a:solidFill>
                            <a:srgbClr val="00B0F0"/>
                          </a:solidFill>
                          <a:effectLst/>
                          <a:latin typeface="Helvetica Light" charset="0"/>
                          <a:ea typeface="Helvetica Light" charset="0"/>
                          <a:cs typeface="Helvetica Light" charset="0"/>
                        </a:rPr>
                        <a:t>care learning </a:t>
                      </a:r>
                      <a:r>
                        <a:rPr lang="en-US" sz="1400" b="0" i="0" dirty="0" smtClean="0">
                          <a:solidFill>
                            <a:srgbClr val="00B0F0"/>
                          </a:solidFill>
                          <a:effectLst/>
                          <a:latin typeface="Helvetica Light" charset="0"/>
                          <a:ea typeface="Helvetica Light" charset="0"/>
                          <a:cs typeface="Helvetica Light" charset="0"/>
                        </a:rPr>
                        <a:t>program including focused on total </a:t>
                      </a:r>
                      <a:r>
                        <a:rPr lang="en-US" sz="1400" b="0" i="0" dirty="0">
                          <a:solidFill>
                            <a:srgbClr val="00B0F0"/>
                          </a:solidFill>
                          <a:effectLst/>
                          <a:latin typeface="Helvetica Light" charset="0"/>
                          <a:ea typeface="Helvetica Light" charset="0"/>
                          <a:cs typeface="Helvetica Light" charset="0"/>
                        </a:rPr>
                        <a:t>cost of care, patient </a:t>
                      </a:r>
                      <a:r>
                        <a:rPr lang="en-US" sz="1400" b="0" i="0" dirty="0" smtClean="0">
                          <a:solidFill>
                            <a:srgbClr val="00B0F0"/>
                          </a:solidFill>
                          <a:effectLst/>
                          <a:latin typeface="Helvetica Light" charset="0"/>
                          <a:ea typeface="Helvetica Light" charset="0"/>
                          <a:cs typeface="Helvetica Light" charset="0"/>
                        </a:rPr>
                        <a:t>&amp; family engagement, utilization, shared decision making, care management transitions,</a:t>
                      </a:r>
                      <a:r>
                        <a:rPr lang="en-US" sz="1400" b="0" i="0" baseline="0" dirty="0" smtClean="0">
                          <a:solidFill>
                            <a:srgbClr val="00B0F0"/>
                          </a:solidFill>
                          <a:effectLst/>
                          <a:latin typeface="Helvetica Light" charset="0"/>
                          <a:ea typeface="Helvetica Light" charset="0"/>
                          <a:cs typeface="Helvetica Light" charset="0"/>
                        </a:rPr>
                        <a:t> </a:t>
                      </a:r>
                      <a:r>
                        <a:rPr lang="en-US" sz="1400" b="0" i="0" dirty="0" smtClean="0">
                          <a:solidFill>
                            <a:srgbClr val="00B0F0"/>
                          </a:solidFill>
                          <a:effectLst/>
                          <a:latin typeface="Helvetica Light" charset="0"/>
                          <a:ea typeface="Helvetica Light" charset="0"/>
                          <a:cs typeface="Helvetica Light" charset="0"/>
                        </a:rPr>
                        <a:t>quality improvement</a:t>
                      </a:r>
                      <a:r>
                        <a:rPr lang="en-US" sz="1400" b="0" i="0" baseline="0" dirty="0" smtClean="0">
                          <a:solidFill>
                            <a:srgbClr val="00B0F0"/>
                          </a:solidFill>
                          <a:effectLst/>
                          <a:latin typeface="Helvetica Light" charset="0"/>
                          <a:ea typeface="Helvetica Light" charset="0"/>
                          <a:cs typeface="Helvetica Light" charset="0"/>
                        </a:rPr>
                        <a:t> including </a:t>
                      </a:r>
                      <a:r>
                        <a:rPr lang="en-US" sz="1400" b="0" i="0" dirty="0" smtClean="0">
                          <a:solidFill>
                            <a:srgbClr val="00B0F0"/>
                          </a:solidFill>
                          <a:effectLst/>
                          <a:latin typeface="Helvetica Light" charset="0"/>
                          <a:ea typeface="Helvetica Light" charset="0"/>
                          <a:cs typeface="Helvetica Light" charset="0"/>
                        </a:rPr>
                        <a:t>application to CME/MOC.</a:t>
                      </a:r>
                    </a:p>
                    <a:p>
                      <a:pPr marL="0" marR="0">
                        <a:lnSpc>
                          <a:spcPct val="107000"/>
                        </a:lnSpc>
                        <a:spcBef>
                          <a:spcPts val="0"/>
                        </a:spcBef>
                        <a:spcAft>
                          <a:spcPts val="0"/>
                        </a:spcAft>
                      </a:pPr>
                      <a:endParaRPr lang="en-US" sz="1400" b="0" i="0" dirty="0">
                        <a:solidFill>
                          <a:srgbClr val="00B0F0"/>
                        </a:solidFill>
                        <a:effectLst/>
                        <a:latin typeface="Helvetica Light" charset="0"/>
                        <a:ea typeface="Helvetica Light" charset="0"/>
                        <a:cs typeface="Helvetica Light" charset="0"/>
                      </a:endParaRPr>
                    </a:p>
                  </a:txBody>
                  <a:tcPr marL="62048" marR="62048" marT="0" marB="0">
                    <a:solidFill>
                      <a:schemeClr val="accent1">
                        <a:alpha val="20000"/>
                      </a:schemeClr>
                    </a:solidFill>
                  </a:tcPr>
                </a:tc>
              </a:tr>
              <a:tr h="1266070">
                <a:tc>
                  <a:txBody>
                    <a:bodyPr/>
                    <a:lstStyle/>
                    <a:p>
                      <a:pPr marL="0" marR="0">
                        <a:lnSpc>
                          <a:spcPct val="107000"/>
                        </a:lnSpc>
                        <a:spcBef>
                          <a:spcPts val="0"/>
                        </a:spcBef>
                        <a:spcAft>
                          <a:spcPts val="0"/>
                        </a:spcAft>
                      </a:pPr>
                      <a:endParaRPr lang="en-US" sz="1400" b="1" i="0" dirty="0" smtClean="0">
                        <a:effectLst/>
                        <a:latin typeface="Helvetica Light" charset="0"/>
                        <a:ea typeface="Helvetica Light" charset="0"/>
                        <a:cs typeface="Helvetica Light" charset="0"/>
                      </a:endParaRPr>
                    </a:p>
                    <a:p>
                      <a:pPr marL="0" marR="0">
                        <a:lnSpc>
                          <a:spcPct val="107000"/>
                        </a:lnSpc>
                        <a:spcBef>
                          <a:spcPts val="0"/>
                        </a:spcBef>
                        <a:spcAft>
                          <a:spcPts val="0"/>
                        </a:spcAft>
                      </a:pPr>
                      <a:r>
                        <a:rPr lang="en-US" sz="1400" b="1" i="0" dirty="0" smtClean="0">
                          <a:effectLst/>
                          <a:latin typeface="Helvetica Light" charset="0"/>
                          <a:ea typeface="Helvetica Light" charset="0"/>
                          <a:cs typeface="Helvetica Light" charset="0"/>
                        </a:rPr>
                        <a:t>Patient </a:t>
                      </a:r>
                      <a:r>
                        <a:rPr lang="en-US" sz="1400" b="1" i="0" dirty="0">
                          <a:effectLst/>
                          <a:latin typeface="Helvetica Light" charset="0"/>
                          <a:ea typeface="Helvetica Light" charset="0"/>
                          <a:cs typeface="Helvetica Light" charset="0"/>
                        </a:rPr>
                        <a:t>Centered Primary Care </a:t>
                      </a:r>
                      <a:r>
                        <a:rPr lang="en-US" sz="1400" b="1" i="0" dirty="0" smtClean="0">
                          <a:effectLst/>
                          <a:latin typeface="Helvetica Light" charset="0"/>
                          <a:ea typeface="Helvetica Light" charset="0"/>
                          <a:cs typeface="Helvetica Light" charset="0"/>
                        </a:rPr>
                        <a:t>Collaborative</a:t>
                      </a:r>
                    </a:p>
                    <a:p>
                      <a:pPr marL="0" marR="0">
                        <a:lnSpc>
                          <a:spcPct val="107000"/>
                        </a:lnSpc>
                        <a:spcBef>
                          <a:spcPts val="0"/>
                        </a:spcBef>
                        <a:spcAft>
                          <a:spcPts val="0"/>
                        </a:spcAft>
                      </a:pPr>
                      <a:endParaRPr lang="en-US" sz="1400" b="1" i="0" dirty="0">
                        <a:effectLst/>
                        <a:latin typeface="Helvetica Light" charset="0"/>
                        <a:ea typeface="Helvetica Light" charset="0"/>
                        <a:cs typeface="Helvetica Light" charset="0"/>
                      </a:endParaRPr>
                    </a:p>
                  </a:txBody>
                  <a:tcPr marL="62048" marR="62048" marT="0" marB="0"/>
                </a:tc>
                <a:tc>
                  <a:txBody>
                    <a:bodyPr/>
                    <a:lstStyle/>
                    <a:p>
                      <a:pPr marL="0" marR="0">
                        <a:lnSpc>
                          <a:spcPct val="107000"/>
                        </a:lnSpc>
                        <a:spcBef>
                          <a:spcPts val="0"/>
                        </a:spcBef>
                        <a:spcAft>
                          <a:spcPts val="0"/>
                        </a:spcAft>
                      </a:pPr>
                      <a:endParaRPr lang="en-US" sz="1400" b="0" i="0" dirty="0" smtClean="0">
                        <a:effectLst/>
                        <a:latin typeface="Helvetica Light" charset="0"/>
                        <a:ea typeface="Helvetica Light" charset="0"/>
                        <a:cs typeface="Helvetica Light" charset="0"/>
                      </a:endParaRPr>
                    </a:p>
                    <a:p>
                      <a:pPr marL="0" marR="0">
                        <a:lnSpc>
                          <a:spcPct val="107000"/>
                        </a:lnSpc>
                        <a:spcBef>
                          <a:spcPts val="0"/>
                        </a:spcBef>
                        <a:spcAft>
                          <a:spcPts val="0"/>
                        </a:spcAft>
                      </a:pPr>
                      <a:r>
                        <a:rPr kumimoji="0" lang="en-US" sz="1400" b="0" i="0" u="none" strike="noStrike" kern="1200" baseline="0" dirty="0" smtClean="0">
                          <a:solidFill>
                            <a:schemeClr val="tx1"/>
                          </a:solidFill>
                          <a:latin typeface="Helvetica Light" charset="0"/>
                          <a:ea typeface="Helvetica Light" charset="0"/>
                          <a:cs typeface="Helvetica Light" charset="0"/>
                        </a:rPr>
                        <a:t>The PaCCESAN will provide technical assistance to participating practices and networks across the US in order to promote deeper patient relationships and community engagement among care teams.</a:t>
                      </a:r>
                      <a:endParaRPr lang="en-US" sz="1400" b="0" i="0" dirty="0">
                        <a:effectLst/>
                        <a:latin typeface="Helvetica Light" charset="0"/>
                        <a:ea typeface="Helvetica Light" charset="0"/>
                        <a:cs typeface="Helvetica Light" charset="0"/>
                      </a:endParaRPr>
                    </a:p>
                  </a:txBody>
                  <a:tcPr marL="62048" marR="62048" marT="0" marB="0"/>
                </a:tc>
              </a:tr>
            </a:tbl>
          </a:graphicData>
        </a:graphic>
      </p:graphicFrame>
      <p:sp>
        <p:nvSpPr>
          <p:cNvPr id="5" name="Slide Number Placeholder 4"/>
          <p:cNvSpPr>
            <a:spLocks noGrp="1"/>
          </p:cNvSpPr>
          <p:nvPr>
            <p:ph type="sldNum" sz="quarter" idx="10"/>
          </p:nvPr>
        </p:nvSpPr>
        <p:spPr/>
        <p:txBody>
          <a:bodyPr/>
          <a:lstStyle/>
          <a:p>
            <a:fld id="{443EC05F-8172-9747-86AE-1C8A5A9D86BF}" type="slidenum">
              <a:rPr lang="en-US" smtClean="0"/>
              <a:pPr/>
              <a:t>11</a:t>
            </a:fld>
            <a:endParaRPr lang="en-US" dirty="0"/>
          </a:p>
        </p:txBody>
      </p:sp>
    </p:spTree>
    <p:extLst>
      <p:ext uri="{BB962C8B-B14F-4D97-AF65-F5344CB8AC3E}">
        <p14:creationId xmlns:p14="http://schemas.microsoft.com/office/powerpoint/2010/main" val="96236855"/>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42240" y="599440"/>
            <a:ext cx="2743200" cy="2042159"/>
          </a:xfrm>
        </p:spPr>
        <p:txBody>
          <a:bodyPr/>
          <a:lstStyle/>
          <a:p>
            <a:r>
              <a:rPr lang="en-US" b="0" i="1" dirty="0" smtClean="0"/>
              <a:t/>
            </a:r>
            <a:br>
              <a:rPr lang="en-US" b="0" i="1" dirty="0" smtClean="0"/>
            </a:br>
            <a:r>
              <a:rPr lang="en-US" b="0" i="1" dirty="0" smtClean="0"/>
              <a:t/>
            </a:r>
            <a:br>
              <a:rPr lang="en-US" b="0" i="1" dirty="0" smtClean="0"/>
            </a:br>
            <a:r>
              <a:rPr lang="en-US" b="0" i="1" dirty="0"/>
              <a:t/>
            </a:r>
            <a:br>
              <a:rPr lang="en-US" b="0" i="1" dirty="0"/>
            </a:br>
            <a:r>
              <a:rPr lang="en-US" b="0" i="1" dirty="0" smtClean="0"/>
              <a:t/>
            </a:r>
            <a:br>
              <a:rPr lang="en-US" b="0" i="1" dirty="0" smtClean="0"/>
            </a:br>
            <a:r>
              <a:rPr lang="en-US" b="0" i="1" dirty="0"/>
              <a:t/>
            </a:r>
            <a:br>
              <a:rPr lang="en-US" b="0" i="1" dirty="0"/>
            </a:br>
            <a:r>
              <a:rPr lang="en-US" b="0" i="1" dirty="0" smtClean="0"/>
              <a:t/>
            </a:r>
            <a:br>
              <a:rPr lang="en-US" b="0" i="1" dirty="0" smtClean="0"/>
            </a:br>
            <a:r>
              <a:rPr lang="en-US" b="0" i="1" dirty="0"/>
              <a:t/>
            </a:r>
            <a:br>
              <a:rPr lang="en-US" b="0" i="1" dirty="0"/>
            </a:br>
            <a:r>
              <a:rPr lang="en-US" sz="2000" b="0" dirty="0" smtClean="0"/>
              <a:t>NRHI’s High-Value Care SAN </a:t>
            </a:r>
            <a:br>
              <a:rPr lang="en-US" sz="2000" b="0" dirty="0" smtClean="0"/>
            </a:br>
            <a:r>
              <a:rPr lang="en-US" sz="2000" b="0" dirty="0"/>
              <a:t/>
            </a:r>
            <a:br>
              <a:rPr lang="en-US" sz="2000" b="0" dirty="0"/>
            </a:br>
            <a:r>
              <a:rPr lang="en-US" sz="2000" b="0" dirty="0"/>
              <a:t>	</a:t>
            </a:r>
            <a:r>
              <a:rPr lang="en-US" sz="1800" dirty="0" smtClean="0"/>
              <a:t>OVERVIEW</a:t>
            </a:r>
            <a:r>
              <a:rPr lang="en-US" sz="2000" i="1" dirty="0"/>
              <a:t/>
            </a:r>
            <a:br>
              <a:rPr lang="en-US" sz="2000" i="1" dirty="0"/>
            </a:br>
            <a:endParaRPr lang="en-US" dirty="0"/>
          </a:p>
        </p:txBody>
      </p:sp>
      <p:sp>
        <p:nvSpPr>
          <p:cNvPr id="4" name="Rectangle 3"/>
          <p:cNvSpPr/>
          <p:nvPr/>
        </p:nvSpPr>
        <p:spPr>
          <a:xfrm>
            <a:off x="3043004" y="685801"/>
            <a:ext cx="5471410" cy="5370701"/>
          </a:xfrm>
          <a:prstGeom prst="rect">
            <a:avLst/>
          </a:prstGeom>
        </p:spPr>
        <p:txBody>
          <a:bodyPr wrap="square">
            <a:spAutoFit/>
          </a:bodyPr>
          <a:lstStyle/>
          <a:p>
            <a:pPr>
              <a:spcAft>
                <a:spcPts val="600"/>
              </a:spcAft>
            </a:pPr>
            <a:r>
              <a:rPr lang="en-US" sz="2200" b="1" dirty="0" smtClean="0">
                <a:solidFill>
                  <a:prstClr val="black"/>
                </a:solidFill>
                <a:latin typeface="Helvetica Light" charset="0"/>
                <a:ea typeface="Helvetica Light" charset="0"/>
                <a:cs typeface="Helvetica Light" charset="0"/>
              </a:rPr>
              <a:t>NRHI’s </a:t>
            </a:r>
            <a:r>
              <a:rPr lang="en-US" sz="2200" b="1" dirty="0">
                <a:solidFill>
                  <a:prstClr val="black"/>
                </a:solidFill>
                <a:latin typeface="Helvetica Light" charset="0"/>
                <a:ea typeface="Helvetica Light" charset="0"/>
                <a:cs typeface="Helvetica Light" charset="0"/>
              </a:rPr>
              <a:t>multi-faceted </a:t>
            </a:r>
            <a:r>
              <a:rPr lang="en-US" sz="2200" b="1" dirty="0" smtClean="0">
                <a:solidFill>
                  <a:prstClr val="black"/>
                </a:solidFill>
                <a:latin typeface="Helvetica Light" charset="0"/>
                <a:ea typeface="Helvetica Light" charset="0"/>
                <a:cs typeface="Helvetica Light" charset="0"/>
              </a:rPr>
              <a:t>high-value care learning </a:t>
            </a:r>
            <a:r>
              <a:rPr lang="en-US" sz="2200" b="1" dirty="0">
                <a:solidFill>
                  <a:prstClr val="black"/>
                </a:solidFill>
                <a:latin typeface="Helvetica Light" charset="0"/>
                <a:ea typeface="Helvetica Light" charset="0"/>
                <a:cs typeface="Helvetica Light" charset="0"/>
              </a:rPr>
              <a:t>program will</a:t>
            </a:r>
            <a:r>
              <a:rPr lang="en-US" sz="2200" b="1" dirty="0" smtClean="0">
                <a:solidFill>
                  <a:prstClr val="black"/>
                </a:solidFill>
                <a:latin typeface="Helvetica Light" charset="0"/>
                <a:ea typeface="Helvetica Light" charset="0"/>
                <a:cs typeface="Helvetica Light" charset="0"/>
              </a:rPr>
              <a:t>:</a:t>
            </a:r>
          </a:p>
          <a:p>
            <a:pPr marL="800100" lvl="1" indent="-342900">
              <a:spcAft>
                <a:spcPts val="600"/>
              </a:spcAft>
              <a:buFont typeface="Symbol" panose="05050102010706020507" pitchFamily="18" charset="2"/>
              <a:buChar char=""/>
            </a:pPr>
            <a:r>
              <a:rPr lang="en-US" sz="2000" dirty="0" smtClean="0">
                <a:solidFill>
                  <a:prstClr val="black"/>
                </a:solidFill>
                <a:latin typeface="Helvetica Light" charset="0"/>
                <a:ea typeface="Helvetica Light" charset="0"/>
                <a:cs typeface="Helvetica Light" charset="0"/>
              </a:rPr>
              <a:t>Increase </a:t>
            </a:r>
            <a:r>
              <a:rPr lang="en-US" sz="2000" dirty="0">
                <a:solidFill>
                  <a:prstClr val="black"/>
                </a:solidFill>
                <a:latin typeface="Helvetica Light" charset="0"/>
                <a:ea typeface="Helvetica Light" charset="0"/>
                <a:cs typeface="Helvetica Light" charset="0"/>
              </a:rPr>
              <a:t>awareness around total cost of care and </a:t>
            </a:r>
            <a:r>
              <a:rPr lang="en-US" sz="2000" dirty="0" smtClean="0">
                <a:solidFill>
                  <a:prstClr val="black"/>
                </a:solidFill>
                <a:latin typeface="Helvetica Light" charset="0"/>
                <a:ea typeface="Helvetica Light" charset="0"/>
                <a:cs typeface="Helvetica Light" charset="0"/>
              </a:rPr>
              <a:t>high-value </a:t>
            </a:r>
            <a:r>
              <a:rPr lang="en-US" sz="2000" dirty="0">
                <a:solidFill>
                  <a:prstClr val="black"/>
                </a:solidFill>
                <a:latin typeface="Helvetica Light" charset="0"/>
                <a:ea typeface="Helvetica Light" charset="0"/>
                <a:cs typeface="Helvetica Light" charset="0"/>
              </a:rPr>
              <a:t>care</a:t>
            </a:r>
          </a:p>
          <a:p>
            <a:pPr marL="800100" lvl="1" indent="-342900">
              <a:spcAft>
                <a:spcPts val="600"/>
              </a:spcAft>
              <a:buFont typeface="Symbol" panose="05050102010706020507" pitchFamily="18" charset="2"/>
              <a:buChar char=""/>
            </a:pPr>
            <a:r>
              <a:rPr lang="en-US" sz="2000" dirty="0">
                <a:solidFill>
                  <a:prstClr val="black"/>
                </a:solidFill>
                <a:latin typeface="Helvetica Light" charset="0"/>
                <a:ea typeface="Helvetica Light" charset="0"/>
                <a:cs typeface="Helvetica Light" charset="0"/>
              </a:rPr>
              <a:t>Provide </a:t>
            </a:r>
            <a:r>
              <a:rPr lang="en-US" sz="2000" dirty="0" smtClean="0">
                <a:solidFill>
                  <a:prstClr val="black"/>
                </a:solidFill>
                <a:latin typeface="Helvetica Light" charset="0"/>
                <a:ea typeface="Helvetica Light" charset="0"/>
                <a:cs typeface="Helvetica Light" charset="0"/>
              </a:rPr>
              <a:t>evidence-based curricula, tools and training materials </a:t>
            </a:r>
          </a:p>
          <a:p>
            <a:pPr marL="800100" lvl="1" indent="-342900">
              <a:spcAft>
                <a:spcPts val="600"/>
              </a:spcAft>
              <a:buFont typeface="Arial" panose="020B0604020202020204" pitchFamily="34" charset="0"/>
              <a:buChar char="-"/>
            </a:pPr>
            <a:r>
              <a:rPr lang="en-US" sz="2000" dirty="0" smtClean="0">
                <a:solidFill>
                  <a:prstClr val="black"/>
                </a:solidFill>
                <a:latin typeface="Helvetica Light" charset="0"/>
                <a:ea typeface="Helvetica Light" charset="0"/>
                <a:cs typeface="Helvetica Light" charset="0"/>
              </a:rPr>
              <a:t>Incorporate learning </a:t>
            </a:r>
            <a:r>
              <a:rPr lang="en-US" sz="2000" dirty="0">
                <a:solidFill>
                  <a:prstClr val="black"/>
                </a:solidFill>
                <a:latin typeface="Helvetica Light" charset="0"/>
                <a:ea typeface="Helvetica Light" charset="0"/>
                <a:cs typeface="Helvetica Light" charset="0"/>
              </a:rPr>
              <a:t>program components into </a:t>
            </a:r>
            <a:r>
              <a:rPr lang="en-US" sz="2000" dirty="0" smtClean="0">
                <a:solidFill>
                  <a:prstClr val="black"/>
                </a:solidFill>
                <a:latin typeface="Helvetica Light" charset="0"/>
                <a:ea typeface="Helvetica Light" charset="0"/>
                <a:cs typeface="Helvetica Light" charset="0"/>
              </a:rPr>
              <a:t>ABMS CME </a:t>
            </a:r>
            <a:r>
              <a:rPr lang="en-US" sz="2000" dirty="0">
                <a:solidFill>
                  <a:prstClr val="black"/>
                </a:solidFill>
                <a:latin typeface="Helvetica Light" charset="0"/>
                <a:ea typeface="Helvetica Light" charset="0"/>
                <a:cs typeface="Helvetica Light" charset="0"/>
              </a:rPr>
              <a:t>and MOC </a:t>
            </a:r>
            <a:r>
              <a:rPr lang="en-US" sz="2000" dirty="0" smtClean="0">
                <a:solidFill>
                  <a:prstClr val="black"/>
                </a:solidFill>
                <a:latin typeface="Helvetica Light" charset="0"/>
                <a:ea typeface="Helvetica Light" charset="0"/>
                <a:cs typeface="Helvetica Light" charset="0"/>
              </a:rPr>
              <a:t>programs </a:t>
            </a:r>
          </a:p>
          <a:p>
            <a:pPr marL="800100" lvl="1" indent="-342900">
              <a:spcAft>
                <a:spcPts val="600"/>
              </a:spcAft>
              <a:buFont typeface="Arial" panose="020B0604020202020204" pitchFamily="34" charset="0"/>
              <a:buChar char="-"/>
            </a:pPr>
            <a:r>
              <a:rPr lang="en-US" sz="2000" dirty="0">
                <a:solidFill>
                  <a:prstClr val="black"/>
                </a:solidFill>
                <a:latin typeface="Helvetica Light" charset="0"/>
                <a:ea typeface="Helvetica Light" charset="0"/>
                <a:cs typeface="Helvetica Light" charset="0"/>
              </a:rPr>
              <a:t>Be driven by user </a:t>
            </a:r>
            <a:r>
              <a:rPr lang="en-US" sz="2000" dirty="0" smtClean="0">
                <a:solidFill>
                  <a:prstClr val="black"/>
                </a:solidFill>
                <a:latin typeface="Helvetica Light" charset="0"/>
                <a:ea typeface="Helvetica Light" charset="0"/>
                <a:cs typeface="Helvetica Light" charset="0"/>
              </a:rPr>
              <a:t>needs</a:t>
            </a:r>
          </a:p>
          <a:p>
            <a:pPr>
              <a:spcAft>
                <a:spcPts val="600"/>
              </a:spcAft>
            </a:pPr>
            <a:r>
              <a:rPr lang="en-US" sz="2200" b="1" dirty="0" smtClean="0">
                <a:solidFill>
                  <a:prstClr val="black"/>
                </a:solidFill>
                <a:latin typeface="Helvetica Light" charset="0"/>
                <a:ea typeface="Helvetica Light" charset="0"/>
                <a:cs typeface="Helvetica Light" charset="0"/>
              </a:rPr>
              <a:t>To be delivered in various mediums: </a:t>
            </a:r>
          </a:p>
          <a:p>
            <a:pPr marL="1257300" lvl="2" indent="-342900">
              <a:spcAft>
                <a:spcPts val="600"/>
              </a:spcAft>
              <a:buFont typeface="Symbol" panose="05050102010706020507" pitchFamily="18" charset="2"/>
              <a:buChar char=""/>
            </a:pPr>
            <a:r>
              <a:rPr lang="en-US" dirty="0" smtClean="0">
                <a:solidFill>
                  <a:prstClr val="black"/>
                </a:solidFill>
                <a:latin typeface="Helvetica Light" charset="0"/>
                <a:ea typeface="Helvetica Light" charset="0"/>
                <a:cs typeface="Helvetica Light" charset="0"/>
              </a:rPr>
              <a:t>Videoconference</a:t>
            </a:r>
          </a:p>
          <a:p>
            <a:pPr marL="1257300" lvl="2" indent="-342900">
              <a:spcAft>
                <a:spcPts val="600"/>
              </a:spcAft>
              <a:buFont typeface="Symbol" panose="05050102010706020507" pitchFamily="18" charset="2"/>
              <a:buChar char=""/>
            </a:pPr>
            <a:r>
              <a:rPr lang="en-US" dirty="0" smtClean="0">
                <a:solidFill>
                  <a:prstClr val="black"/>
                </a:solidFill>
                <a:latin typeface="Helvetica Light" charset="0"/>
                <a:ea typeface="Helvetica Light" charset="0"/>
                <a:cs typeface="Helvetica Light" charset="0"/>
              </a:rPr>
              <a:t>Shared on-line platform </a:t>
            </a:r>
          </a:p>
          <a:p>
            <a:pPr marL="1257300" lvl="2" indent="-342900">
              <a:spcAft>
                <a:spcPts val="600"/>
              </a:spcAft>
              <a:buFont typeface="Symbol" panose="05050102010706020507" pitchFamily="18" charset="2"/>
              <a:buChar char=""/>
            </a:pPr>
            <a:r>
              <a:rPr lang="en-US" dirty="0" smtClean="0">
                <a:solidFill>
                  <a:prstClr val="black"/>
                </a:solidFill>
                <a:latin typeface="Helvetica Light" charset="0"/>
                <a:ea typeface="Helvetica Light" charset="0"/>
                <a:cs typeface="Helvetica Light" charset="0"/>
              </a:rPr>
              <a:t>In person </a:t>
            </a:r>
          </a:p>
          <a:p>
            <a:pPr marL="1257300" lvl="2" indent="-342900">
              <a:spcAft>
                <a:spcPts val="600"/>
              </a:spcAft>
              <a:buFont typeface="Symbol" panose="05050102010706020507" pitchFamily="18" charset="2"/>
              <a:buChar char=""/>
            </a:pPr>
            <a:r>
              <a:rPr lang="en-US" dirty="0" smtClean="0">
                <a:solidFill>
                  <a:prstClr val="black"/>
                </a:solidFill>
                <a:latin typeface="Helvetica Light" charset="0"/>
                <a:ea typeface="Helvetica Light" charset="0"/>
                <a:cs typeface="Helvetica Light" charset="0"/>
              </a:rPr>
              <a:t>One-on-one coaching </a:t>
            </a:r>
            <a:endParaRPr lang="en-US" dirty="0">
              <a:solidFill>
                <a:prstClr val="black"/>
              </a:solidFill>
              <a:latin typeface="Helvetica Light" charset="0"/>
              <a:ea typeface="Helvetica Light" charset="0"/>
              <a:cs typeface="Helvetica Light" charset="0"/>
            </a:endParaRPr>
          </a:p>
        </p:txBody>
      </p:sp>
    </p:spTree>
    <p:extLst>
      <p:ext uri="{BB962C8B-B14F-4D97-AF65-F5344CB8AC3E}">
        <p14:creationId xmlns:p14="http://schemas.microsoft.com/office/powerpoint/2010/main" val="4268145869"/>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p:cNvSpPr>
            <a:spLocks noGrp="1"/>
          </p:cNvSpPr>
          <p:nvPr>
            <p:ph type="title"/>
          </p:nvPr>
        </p:nvSpPr>
        <p:spPr>
          <a:xfrm>
            <a:off x="152400" y="599440"/>
            <a:ext cx="2672080" cy="1452880"/>
          </a:xfrm>
        </p:spPr>
        <p:txBody>
          <a:bodyPr/>
          <a:lstStyle/>
          <a:p>
            <a:r>
              <a:rPr lang="en-US" b="0" i="1" dirty="0" smtClean="0"/>
              <a:t/>
            </a:r>
            <a:br>
              <a:rPr lang="en-US" b="0" i="1" dirty="0" smtClean="0"/>
            </a:br>
            <a:r>
              <a:rPr lang="en-US" b="0" i="1" dirty="0" smtClean="0"/>
              <a:t/>
            </a:r>
            <a:br>
              <a:rPr lang="en-US" b="0" i="1" dirty="0" smtClean="0"/>
            </a:br>
            <a:r>
              <a:rPr lang="en-US" sz="2000" b="0" dirty="0" smtClean="0"/>
              <a:t>NRHI’s High-Value </a:t>
            </a:r>
            <a:r>
              <a:rPr lang="en-US" sz="2000" b="0" dirty="0"/>
              <a:t>Care </a:t>
            </a:r>
            <a:r>
              <a:rPr lang="en-US" sz="2000" b="0" dirty="0" smtClean="0"/>
              <a:t>SAN</a:t>
            </a:r>
            <a:r>
              <a:rPr lang="en-US" b="0" i="1" dirty="0" smtClean="0"/>
              <a:t/>
            </a:r>
            <a:br>
              <a:rPr lang="en-US" b="0" i="1" dirty="0" smtClean="0"/>
            </a:br>
            <a:endParaRPr lang="en-US" dirty="0"/>
          </a:p>
        </p:txBody>
      </p:sp>
      <p:sp>
        <p:nvSpPr>
          <p:cNvPr id="11" name="Text Placeholder 10"/>
          <p:cNvSpPr>
            <a:spLocks noGrp="1"/>
          </p:cNvSpPr>
          <p:nvPr>
            <p:ph type="body" idx="2"/>
          </p:nvPr>
        </p:nvSpPr>
        <p:spPr>
          <a:xfrm>
            <a:off x="254000" y="1905000"/>
            <a:ext cx="2570480" cy="4221164"/>
          </a:xfrm>
        </p:spPr>
        <p:txBody>
          <a:bodyPr>
            <a:normAutofit/>
          </a:bodyPr>
          <a:lstStyle/>
          <a:p>
            <a:r>
              <a:rPr lang="en-US" sz="1800" dirty="0" smtClean="0"/>
              <a:t>	</a:t>
            </a:r>
            <a:r>
              <a:rPr lang="en-US" sz="2000" dirty="0" smtClean="0"/>
              <a:t>Strategies</a:t>
            </a:r>
            <a:endParaRPr lang="en-US" sz="2000" dirty="0"/>
          </a:p>
        </p:txBody>
      </p:sp>
      <p:sp>
        <p:nvSpPr>
          <p:cNvPr id="10" name="Content Placeholder 9"/>
          <p:cNvSpPr>
            <a:spLocks noGrp="1"/>
          </p:cNvSpPr>
          <p:nvPr>
            <p:ph sz="quarter" idx="1"/>
          </p:nvPr>
        </p:nvSpPr>
        <p:spPr>
          <a:xfrm>
            <a:off x="3103808" y="682580"/>
            <a:ext cx="5659192" cy="5413420"/>
          </a:xfrm>
        </p:spPr>
        <p:txBody>
          <a:bodyPr>
            <a:normAutofit lnSpcReduction="10000"/>
          </a:bodyPr>
          <a:lstStyle/>
          <a:p>
            <a:pPr marL="0" indent="0">
              <a:lnSpc>
                <a:spcPct val="110000"/>
              </a:lnSpc>
              <a:spcBef>
                <a:spcPts val="0"/>
              </a:spcBef>
              <a:spcAft>
                <a:spcPts val="600"/>
              </a:spcAft>
              <a:buNone/>
            </a:pPr>
            <a:r>
              <a:rPr lang="en-US" sz="2200" dirty="0" smtClean="0">
                <a:solidFill>
                  <a:prstClr val="black"/>
                </a:solidFill>
                <a:latin typeface="Helvetica Light" charset="0"/>
                <a:ea typeface="Helvetica Light" charset="0"/>
                <a:cs typeface="Helvetica Light" charset="0"/>
              </a:rPr>
              <a:t>NRHI will leverage national partners and RHICs to advance TCPI goals of transformation to support and align PTNs and clinical networks:</a:t>
            </a:r>
          </a:p>
          <a:p>
            <a:pPr lvl="1">
              <a:lnSpc>
                <a:spcPct val="110000"/>
              </a:lnSpc>
              <a:spcBef>
                <a:spcPts val="0"/>
              </a:spcBef>
              <a:spcAft>
                <a:spcPts val="600"/>
              </a:spcAft>
              <a:buFont typeface="Arial" panose="020B0604020202020204" pitchFamily="34" charset="0"/>
              <a:buChar char="•"/>
            </a:pPr>
            <a:r>
              <a:rPr lang="en-US" sz="2000" dirty="0" smtClean="0">
                <a:solidFill>
                  <a:prstClr val="black"/>
                </a:solidFill>
                <a:latin typeface="Helvetica Light" charset="0"/>
                <a:ea typeface="Helvetica Light" charset="0"/>
                <a:cs typeface="Helvetica Light" charset="0"/>
              </a:rPr>
              <a:t>Leverage </a:t>
            </a:r>
            <a:r>
              <a:rPr lang="en-US" sz="2000" dirty="0">
                <a:solidFill>
                  <a:prstClr val="black"/>
                </a:solidFill>
                <a:latin typeface="Helvetica Light" charset="0"/>
                <a:ea typeface="Helvetica Light" charset="0"/>
                <a:cs typeface="Helvetica Light" charset="0"/>
              </a:rPr>
              <a:t>NRHI network to communicate / amplify TCPI strategies and learnings</a:t>
            </a:r>
          </a:p>
          <a:p>
            <a:pPr marL="525780" indent="-342900">
              <a:lnSpc>
                <a:spcPct val="110000"/>
              </a:lnSpc>
              <a:spcBef>
                <a:spcPts val="0"/>
              </a:spcBef>
              <a:spcAft>
                <a:spcPts val="600"/>
              </a:spcAft>
              <a:buFont typeface="Arial" charset="0"/>
              <a:buChar char="•"/>
            </a:pPr>
            <a:r>
              <a:rPr lang="en-US" b="0" dirty="0">
                <a:solidFill>
                  <a:prstClr val="black"/>
                </a:solidFill>
                <a:latin typeface="Helvetica Light" charset="0"/>
                <a:ea typeface="Helvetica Light" charset="0"/>
                <a:cs typeface="Helvetica Light" charset="0"/>
              </a:rPr>
              <a:t>Support PTNs with provider recruitment through communication campaign via NRHI network</a:t>
            </a:r>
          </a:p>
          <a:p>
            <a:pPr marL="525780" indent="-342900">
              <a:lnSpc>
                <a:spcPct val="110000"/>
              </a:lnSpc>
              <a:spcBef>
                <a:spcPts val="0"/>
              </a:spcBef>
              <a:spcAft>
                <a:spcPts val="600"/>
              </a:spcAft>
              <a:buFont typeface="Arial" charset="0"/>
              <a:buChar char="•"/>
            </a:pPr>
            <a:r>
              <a:rPr lang="en-US" b="0" dirty="0">
                <a:solidFill>
                  <a:prstClr val="black"/>
                </a:solidFill>
                <a:latin typeface="Helvetica Light" charset="0"/>
                <a:ea typeface="Helvetica Light" charset="0"/>
                <a:cs typeface="Helvetica Light" charset="0"/>
              </a:rPr>
              <a:t>Leverage expertise in performance measurement and payment reform </a:t>
            </a:r>
          </a:p>
          <a:p>
            <a:pPr marL="525780" indent="-342900">
              <a:lnSpc>
                <a:spcPct val="110000"/>
              </a:lnSpc>
              <a:spcBef>
                <a:spcPts val="0"/>
              </a:spcBef>
              <a:spcAft>
                <a:spcPts val="600"/>
              </a:spcAft>
              <a:buFont typeface="Arial" charset="0"/>
              <a:buChar char="•"/>
            </a:pPr>
            <a:r>
              <a:rPr lang="en-US" b="0" dirty="0">
                <a:solidFill>
                  <a:prstClr val="black"/>
                </a:solidFill>
                <a:latin typeface="Helvetica Light" charset="0"/>
                <a:ea typeface="Helvetica Light" charset="0"/>
                <a:cs typeface="Helvetica Light" charset="0"/>
              </a:rPr>
              <a:t>Align </a:t>
            </a:r>
            <a:r>
              <a:rPr lang="en-US" b="0" dirty="0" smtClean="0">
                <a:solidFill>
                  <a:prstClr val="black"/>
                </a:solidFill>
                <a:latin typeface="Helvetica Light" charset="0"/>
                <a:ea typeface="Helvetica Light" charset="0"/>
                <a:cs typeface="Helvetica Light" charset="0"/>
              </a:rPr>
              <a:t>public / private </a:t>
            </a:r>
            <a:r>
              <a:rPr lang="en-US" b="0" dirty="0">
                <a:solidFill>
                  <a:prstClr val="black"/>
                </a:solidFill>
                <a:latin typeface="Helvetica Light" charset="0"/>
                <a:ea typeface="Helvetica Light" charset="0"/>
                <a:cs typeface="Helvetica Light" charset="0"/>
              </a:rPr>
              <a:t>partnerships around TCPI strategies</a:t>
            </a:r>
          </a:p>
          <a:p>
            <a:pPr marL="525780" indent="-342900">
              <a:lnSpc>
                <a:spcPct val="110000"/>
              </a:lnSpc>
              <a:spcBef>
                <a:spcPts val="0"/>
              </a:spcBef>
              <a:spcAft>
                <a:spcPts val="600"/>
              </a:spcAft>
              <a:buFont typeface="Arial" charset="0"/>
              <a:buChar char="•"/>
            </a:pPr>
            <a:r>
              <a:rPr lang="en-US" b="0" dirty="0">
                <a:solidFill>
                  <a:prstClr val="black"/>
                </a:solidFill>
                <a:latin typeface="Helvetica Light" charset="0"/>
                <a:ea typeface="Helvetica Light" charset="0"/>
                <a:cs typeface="Helvetica Light" charset="0"/>
              </a:rPr>
              <a:t>Leverage national partners (e.g., RWJF, ABIM, SIM, etc.)</a:t>
            </a:r>
          </a:p>
        </p:txBody>
      </p:sp>
    </p:spTree>
    <p:extLst>
      <p:ext uri="{BB962C8B-B14F-4D97-AF65-F5344CB8AC3E}">
        <p14:creationId xmlns:p14="http://schemas.microsoft.com/office/powerpoint/2010/main" val="1050527714"/>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47086" y="609601"/>
            <a:ext cx="2748514" cy="2357120"/>
          </a:xfrm>
        </p:spPr>
        <p:txBody>
          <a:bodyPr/>
          <a:lstStyle/>
          <a:p>
            <a:r>
              <a:rPr lang="en-US" sz="2000" b="0" dirty="0"/>
              <a:t>NRHI’s </a:t>
            </a:r>
            <a:r>
              <a:rPr lang="en-US" sz="2000" b="0" dirty="0" smtClean="0"/>
              <a:t>High-Value </a:t>
            </a:r>
            <a:r>
              <a:rPr lang="en-US" sz="2000" b="0" dirty="0"/>
              <a:t>Care </a:t>
            </a:r>
            <a:r>
              <a:rPr lang="en-US" sz="2000" b="0" dirty="0" smtClean="0"/>
              <a:t>SAN</a:t>
            </a:r>
            <a:br>
              <a:rPr lang="en-US" sz="2000" b="0" dirty="0" smtClean="0"/>
            </a:br>
            <a:r>
              <a:rPr lang="en-US" sz="2000" b="0" dirty="0"/>
              <a:t/>
            </a:r>
            <a:br>
              <a:rPr lang="en-US" sz="2000" b="0" dirty="0"/>
            </a:br>
            <a:r>
              <a:rPr lang="en-US" sz="2000" b="0" dirty="0" smtClean="0"/>
              <a:t>	</a:t>
            </a:r>
            <a:r>
              <a:rPr lang="en-US" sz="1800" dirty="0" smtClean="0"/>
              <a:t>MEASURES 	OF SUCCESS</a:t>
            </a:r>
            <a:r>
              <a:rPr lang="en-US" b="0" i="1" dirty="0"/>
              <a:t/>
            </a:r>
            <a:br>
              <a:rPr lang="en-US" b="0" i="1" dirty="0"/>
            </a:br>
            <a:endParaRPr lang="en-US" dirty="0"/>
          </a:p>
        </p:txBody>
      </p:sp>
      <p:sp>
        <p:nvSpPr>
          <p:cNvPr id="7" name="Content Placeholder 6"/>
          <p:cNvSpPr>
            <a:spLocks noGrp="1"/>
          </p:cNvSpPr>
          <p:nvPr>
            <p:ph sz="quarter" idx="1"/>
          </p:nvPr>
        </p:nvSpPr>
        <p:spPr>
          <a:xfrm>
            <a:off x="3124200" y="685800"/>
            <a:ext cx="5638800" cy="5572760"/>
          </a:xfrm>
        </p:spPr>
        <p:txBody>
          <a:bodyPr>
            <a:normAutofit fontScale="92500" lnSpcReduction="10000"/>
          </a:bodyPr>
          <a:lstStyle/>
          <a:p>
            <a:pPr>
              <a:spcAft>
                <a:spcPts val="1200"/>
              </a:spcAft>
            </a:pPr>
            <a:r>
              <a:rPr lang="en-US" sz="2200" dirty="0" smtClean="0">
                <a:latin typeface="Helvetica Light" charset="0"/>
                <a:ea typeface="Helvetica Light" charset="0"/>
                <a:cs typeface="Helvetica Light" charset="0"/>
              </a:rPr>
              <a:t>Specific commitments to improve quality </a:t>
            </a:r>
            <a:r>
              <a:rPr lang="en-US" sz="2200" dirty="0">
                <a:latin typeface="Helvetica Light" charset="0"/>
                <a:ea typeface="Helvetica Light" charset="0"/>
                <a:cs typeface="Helvetica Light" charset="0"/>
              </a:rPr>
              <a:t>and reducing cost by… </a:t>
            </a:r>
          </a:p>
          <a:p>
            <a:pPr marL="617220" lvl="1" indent="-342900">
              <a:spcAft>
                <a:spcPts val="1200"/>
              </a:spcAft>
              <a:buFont typeface="Arial" charset="0"/>
              <a:buChar char="•"/>
            </a:pPr>
            <a:r>
              <a:rPr lang="en-US" sz="1900" dirty="0">
                <a:solidFill>
                  <a:schemeClr val="tx1"/>
                </a:solidFill>
                <a:latin typeface="Helvetica Light" charset="0"/>
                <a:ea typeface="Helvetica Light" charset="0"/>
                <a:cs typeface="Helvetica Light" charset="0"/>
              </a:rPr>
              <a:t>Decreasing readmissions </a:t>
            </a:r>
          </a:p>
          <a:p>
            <a:pPr marL="617220" lvl="1" indent="-342900">
              <a:spcAft>
                <a:spcPts val="1200"/>
              </a:spcAft>
              <a:buFont typeface="Arial" charset="0"/>
              <a:buChar char="•"/>
            </a:pPr>
            <a:r>
              <a:rPr lang="en-US" sz="1900" dirty="0">
                <a:solidFill>
                  <a:schemeClr val="tx1"/>
                </a:solidFill>
                <a:latin typeface="Helvetica Light" charset="0"/>
                <a:ea typeface="Helvetica Light" charset="0"/>
                <a:cs typeface="Helvetica Light" charset="0"/>
              </a:rPr>
              <a:t>Reducing unnecessary imaging studies for low back pain </a:t>
            </a:r>
          </a:p>
          <a:p>
            <a:pPr marL="617220" lvl="1" indent="-342900">
              <a:spcAft>
                <a:spcPts val="1200"/>
              </a:spcAft>
              <a:buFont typeface="Arial" charset="0"/>
              <a:buChar char="•"/>
            </a:pPr>
            <a:r>
              <a:rPr lang="en-US" sz="1900" dirty="0">
                <a:solidFill>
                  <a:schemeClr val="tx1"/>
                </a:solidFill>
                <a:latin typeface="Helvetica Light" charset="0"/>
                <a:ea typeface="Helvetica Light" charset="0"/>
                <a:cs typeface="Helvetica Light" charset="0"/>
              </a:rPr>
              <a:t>Decreasing ED utilization for ambulatory care sensitive </a:t>
            </a:r>
            <a:r>
              <a:rPr lang="en-US" sz="1900" dirty="0" smtClean="0">
                <a:solidFill>
                  <a:schemeClr val="tx1"/>
                </a:solidFill>
                <a:latin typeface="Helvetica Light" charset="0"/>
                <a:ea typeface="Helvetica Light" charset="0"/>
                <a:cs typeface="Helvetica Light" charset="0"/>
              </a:rPr>
              <a:t>conditions</a:t>
            </a:r>
            <a:endParaRPr lang="en-US" sz="1900" dirty="0">
              <a:solidFill>
                <a:prstClr val="black"/>
              </a:solidFill>
              <a:latin typeface="Helvetica Light" charset="0"/>
              <a:ea typeface="Helvetica Light" charset="0"/>
              <a:cs typeface="Helvetica Light" charset="0"/>
            </a:endParaRPr>
          </a:p>
          <a:p>
            <a:pPr marL="342900" indent="-342900">
              <a:spcAft>
                <a:spcPts val="1200"/>
              </a:spcAft>
              <a:buFont typeface="Arial" charset="0"/>
              <a:buChar char="•"/>
            </a:pPr>
            <a:r>
              <a:rPr lang="en-US" sz="2200" dirty="0" smtClean="0">
                <a:latin typeface="Helvetica Light" charset="0"/>
                <a:ea typeface="Helvetica Light" charset="0"/>
                <a:cs typeface="Helvetica Light" charset="0"/>
              </a:rPr>
              <a:t>Supporting PTNs by…</a:t>
            </a:r>
          </a:p>
          <a:p>
            <a:pPr marL="617220" lvl="1" indent="-342900">
              <a:spcAft>
                <a:spcPts val="1200"/>
              </a:spcAft>
              <a:buFont typeface="Arial" charset="0"/>
              <a:buChar char="•"/>
            </a:pPr>
            <a:r>
              <a:rPr lang="en-US" sz="1900" dirty="0" smtClean="0">
                <a:solidFill>
                  <a:schemeClr val="tx1"/>
                </a:solidFill>
                <a:latin typeface="Helvetica Light" charset="0"/>
                <a:ea typeface="Helvetica Light" charset="0"/>
                <a:cs typeface="Helvetica Light" charset="0"/>
              </a:rPr>
              <a:t>Aiding clinician </a:t>
            </a:r>
            <a:r>
              <a:rPr lang="en-US" sz="1900" dirty="0">
                <a:solidFill>
                  <a:schemeClr val="tx1"/>
                </a:solidFill>
                <a:latin typeface="Helvetica Light" charset="0"/>
                <a:ea typeface="Helvetica Light" charset="0"/>
                <a:cs typeface="Helvetica Light" charset="0"/>
              </a:rPr>
              <a:t>recruitment</a:t>
            </a:r>
          </a:p>
          <a:p>
            <a:pPr marL="617220" lvl="1" indent="-342900">
              <a:spcAft>
                <a:spcPts val="1200"/>
              </a:spcAft>
              <a:buFont typeface="Arial" charset="0"/>
              <a:buChar char="•"/>
            </a:pPr>
            <a:r>
              <a:rPr lang="en-US" sz="1900" dirty="0" smtClean="0">
                <a:solidFill>
                  <a:schemeClr val="tx1"/>
                </a:solidFill>
                <a:latin typeface="Helvetica Light" charset="0"/>
                <a:ea typeface="Helvetica Light" charset="0"/>
                <a:cs typeface="Helvetica Light" charset="0"/>
              </a:rPr>
              <a:t>Driving engagement</a:t>
            </a:r>
            <a:endParaRPr lang="en-US" sz="1900" dirty="0">
              <a:solidFill>
                <a:schemeClr val="tx1"/>
              </a:solidFill>
              <a:latin typeface="Helvetica Light" charset="0"/>
              <a:ea typeface="Helvetica Light" charset="0"/>
              <a:cs typeface="Helvetica Light" charset="0"/>
            </a:endParaRPr>
          </a:p>
          <a:p>
            <a:pPr marL="617220" lvl="1" indent="-342900">
              <a:spcAft>
                <a:spcPts val="1200"/>
              </a:spcAft>
              <a:buFont typeface="Arial" charset="0"/>
              <a:buChar char="•"/>
            </a:pPr>
            <a:r>
              <a:rPr lang="en-US" sz="1900" dirty="0" smtClean="0">
                <a:solidFill>
                  <a:schemeClr val="tx1"/>
                </a:solidFill>
                <a:latin typeface="Helvetica Light" charset="0"/>
                <a:ea typeface="Helvetica Light" charset="0"/>
                <a:cs typeface="Helvetica Light" charset="0"/>
              </a:rPr>
              <a:t>Providing education</a:t>
            </a:r>
            <a:endParaRPr lang="en-US" sz="1900" dirty="0">
              <a:solidFill>
                <a:schemeClr val="tx1"/>
              </a:solidFill>
              <a:latin typeface="Helvetica Light" charset="0"/>
              <a:ea typeface="Helvetica Light" charset="0"/>
              <a:cs typeface="Helvetica Light" charset="0"/>
            </a:endParaRPr>
          </a:p>
          <a:p>
            <a:pPr marL="617220" lvl="1" indent="-342900">
              <a:spcAft>
                <a:spcPts val="1200"/>
              </a:spcAft>
              <a:buFont typeface="Arial" charset="0"/>
              <a:buChar char="•"/>
            </a:pPr>
            <a:r>
              <a:rPr lang="en-US" sz="1900" dirty="0" smtClean="0">
                <a:solidFill>
                  <a:schemeClr val="tx1"/>
                </a:solidFill>
                <a:latin typeface="Helvetica Light" charset="0"/>
                <a:ea typeface="Helvetica Light" charset="0"/>
                <a:cs typeface="Helvetica Light" charset="0"/>
              </a:rPr>
              <a:t>Sharing regional </a:t>
            </a:r>
            <a:r>
              <a:rPr lang="en-US" sz="1900" dirty="0">
                <a:solidFill>
                  <a:schemeClr val="tx1"/>
                </a:solidFill>
                <a:latin typeface="Helvetica Light" charset="0"/>
                <a:ea typeface="Helvetica Light" charset="0"/>
                <a:cs typeface="Helvetica Light" charset="0"/>
              </a:rPr>
              <a:t>updates</a:t>
            </a:r>
          </a:p>
          <a:p>
            <a:pPr marL="617220" lvl="1" indent="-342900">
              <a:spcAft>
                <a:spcPts val="1200"/>
              </a:spcAft>
              <a:buFont typeface="Arial" charset="0"/>
              <a:buChar char="•"/>
            </a:pPr>
            <a:r>
              <a:rPr lang="en-US" sz="1900" dirty="0" smtClean="0">
                <a:solidFill>
                  <a:schemeClr val="tx1"/>
                </a:solidFill>
                <a:latin typeface="Helvetica Light" charset="0"/>
                <a:ea typeface="Helvetica Light" charset="0"/>
                <a:cs typeface="Helvetica Light" charset="0"/>
              </a:rPr>
              <a:t>Disseminating best practices</a:t>
            </a:r>
            <a:endParaRPr lang="en-US" sz="1900" dirty="0">
              <a:solidFill>
                <a:schemeClr val="tx1"/>
              </a:solidFill>
              <a:latin typeface="Helvetica Light" charset="0"/>
              <a:ea typeface="Helvetica Light" charset="0"/>
              <a:cs typeface="Helvetica Light" charset="0"/>
            </a:endParaRPr>
          </a:p>
          <a:p>
            <a:pPr marL="0" indent="0">
              <a:buNone/>
            </a:pPr>
            <a:endParaRPr lang="en-US" dirty="0"/>
          </a:p>
        </p:txBody>
      </p:sp>
      <p:sp>
        <p:nvSpPr>
          <p:cNvPr id="8" name="Rectangle 7"/>
          <p:cNvSpPr/>
          <p:nvPr/>
        </p:nvSpPr>
        <p:spPr>
          <a:xfrm>
            <a:off x="461243" y="1464378"/>
            <a:ext cx="7987600" cy="923330"/>
          </a:xfrm>
          <a:prstGeom prst="rect">
            <a:avLst/>
          </a:prstGeom>
        </p:spPr>
        <p:txBody>
          <a:bodyPr wrap="square">
            <a:spAutoFit/>
          </a:bodyPr>
          <a:lstStyle/>
          <a:p>
            <a:pPr marL="342900" indent="-342900">
              <a:spcAft>
                <a:spcPts val="1200"/>
              </a:spcAft>
              <a:buFont typeface="Arial" charset="0"/>
              <a:buChar char="•"/>
            </a:pPr>
            <a:endParaRPr lang="en-US" sz="2200" dirty="0" smtClean="0">
              <a:solidFill>
                <a:prstClr val="black"/>
              </a:solidFill>
              <a:latin typeface="Arial"/>
              <a:ea typeface="Arial" charset="0"/>
              <a:cs typeface="Arial"/>
            </a:endParaRPr>
          </a:p>
          <a:p>
            <a:pPr marL="342900" indent="-342900">
              <a:spcAft>
                <a:spcPts val="1200"/>
              </a:spcAft>
              <a:buFont typeface="Arial" charset="0"/>
              <a:buChar char="•"/>
            </a:pPr>
            <a:endParaRPr lang="en-US" sz="2200" b="1" dirty="0">
              <a:solidFill>
                <a:prstClr val="black"/>
              </a:solidFill>
              <a:latin typeface="Arial"/>
              <a:ea typeface="Arial" charset="0"/>
              <a:cs typeface="Arial"/>
            </a:endParaRPr>
          </a:p>
        </p:txBody>
      </p:sp>
    </p:spTree>
    <p:extLst>
      <p:ext uri="{BB962C8B-B14F-4D97-AF65-F5344CB8AC3E}">
        <p14:creationId xmlns:p14="http://schemas.microsoft.com/office/powerpoint/2010/main" val="1749542007"/>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Hexagon 8"/>
          <p:cNvSpPr/>
          <p:nvPr/>
        </p:nvSpPr>
        <p:spPr>
          <a:xfrm rot="3776385">
            <a:off x="4347912" y="1724512"/>
            <a:ext cx="818894" cy="705585"/>
          </a:xfrm>
          <a:prstGeom prst="hexagon">
            <a:avLst>
              <a:gd name="adj" fmla="val 28900"/>
              <a:gd name="vf" fmla="val 115470"/>
            </a:avLst>
          </a:prstGeom>
          <a:blipFill rotWithShape="0">
            <a:blip r:embed="rId3"/>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7" name="Text Placeholder 6"/>
          <p:cNvSpPr>
            <a:spLocks noGrp="1"/>
          </p:cNvSpPr>
          <p:nvPr>
            <p:ph type="body" sz="half" idx="2"/>
          </p:nvPr>
        </p:nvSpPr>
        <p:spPr>
          <a:xfrm>
            <a:off x="142240" y="609600"/>
            <a:ext cx="2677160" cy="5638800"/>
          </a:xfrm>
        </p:spPr>
        <p:txBody>
          <a:bodyPr/>
          <a:lstStyle/>
          <a:p>
            <a:pPr>
              <a:spcAft>
                <a:spcPts val="0"/>
              </a:spcAft>
            </a:pPr>
            <a:endParaRPr lang="en-US" sz="2000" b="0" dirty="0" smtClean="0"/>
          </a:p>
          <a:p>
            <a:pPr>
              <a:spcAft>
                <a:spcPts val="0"/>
              </a:spcAft>
            </a:pPr>
            <a:r>
              <a:rPr lang="en-US" sz="2000" b="0" dirty="0" smtClean="0"/>
              <a:t>NRHI’s High-Value Care SAN </a:t>
            </a:r>
          </a:p>
          <a:p>
            <a:pPr>
              <a:spcAft>
                <a:spcPts val="0"/>
              </a:spcAft>
            </a:pPr>
            <a:endParaRPr lang="en-US" dirty="0" smtClean="0"/>
          </a:p>
          <a:p>
            <a:r>
              <a:rPr lang="en-US" dirty="0" smtClean="0"/>
              <a:t>	</a:t>
            </a:r>
            <a:r>
              <a:rPr lang="en-US" sz="1800" dirty="0" smtClean="0"/>
              <a:t>LEARNING 	PROGRAM– 	</a:t>
            </a:r>
            <a:r>
              <a:rPr lang="en-US" sz="1800" dirty="0" smtClean="0">
                <a:solidFill>
                  <a:srgbClr val="FFFF00"/>
                </a:solidFill>
              </a:rPr>
              <a:t>sampling of 	topics </a:t>
            </a:r>
            <a:endParaRPr lang="en-US" sz="1800" dirty="0">
              <a:solidFill>
                <a:srgbClr val="FFFF00"/>
              </a:solidFill>
            </a:endParaRPr>
          </a:p>
        </p:txBody>
      </p:sp>
      <p:graphicFrame>
        <p:nvGraphicFramePr>
          <p:cNvPr id="4" name="Diagram 3"/>
          <p:cNvGraphicFramePr/>
          <p:nvPr>
            <p:extLst>
              <p:ext uri="{D42A27DB-BD31-4B8C-83A1-F6EECF244321}">
                <p14:modId xmlns:p14="http://schemas.microsoft.com/office/powerpoint/2010/main" val="161377165"/>
              </p:ext>
            </p:extLst>
          </p:nvPr>
        </p:nvGraphicFramePr>
        <p:xfrm>
          <a:off x="2819400" y="720576"/>
          <a:ext cx="5885645" cy="529321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42118975"/>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9"/>
          <p:cNvGraphicFramePr>
            <a:graphicFrameLocks noGrp="1"/>
          </p:cNvGraphicFramePr>
          <p:nvPr>
            <p:extLst>
              <p:ext uri="{D42A27DB-BD31-4B8C-83A1-F6EECF244321}">
                <p14:modId xmlns:p14="http://schemas.microsoft.com/office/powerpoint/2010/main" val="4071279925"/>
              </p:ext>
            </p:extLst>
          </p:nvPr>
        </p:nvGraphicFramePr>
        <p:xfrm>
          <a:off x="0" y="-2"/>
          <a:ext cx="9144001" cy="6808576"/>
        </p:xfrm>
        <a:graphic>
          <a:graphicData uri="http://schemas.openxmlformats.org/drawingml/2006/table">
            <a:tbl>
              <a:tblPr firstRow="1" bandRow="1">
                <a:tableStyleId>{5C22544A-7EE6-4342-B048-85BDC9FD1C3A}</a:tableStyleId>
              </a:tblPr>
              <a:tblGrid>
                <a:gridCol w="1294908"/>
                <a:gridCol w="1334544"/>
                <a:gridCol w="1299955"/>
                <a:gridCol w="1196549"/>
                <a:gridCol w="1258369"/>
                <a:gridCol w="1345514"/>
                <a:gridCol w="1414162"/>
              </a:tblGrid>
              <a:tr h="788248">
                <a:tc>
                  <a:txBody>
                    <a:bodyPr/>
                    <a:lstStyle/>
                    <a:p>
                      <a:pPr algn="l">
                        <a:lnSpc>
                          <a:spcPct val="107000"/>
                        </a:lnSpc>
                      </a:pPr>
                      <a:r>
                        <a:rPr lang="en-US" sz="1100" b="1" dirty="0" smtClean="0">
                          <a:effectLst/>
                          <a:latin typeface="Helvetica" charset="0"/>
                          <a:ea typeface="Helvetica" charset="0"/>
                          <a:cs typeface="Helvetica" charset="0"/>
                        </a:rPr>
                        <a:t>NRHI High-Value Care </a:t>
                      </a:r>
                      <a:r>
                        <a:rPr lang="en-US" sz="1100" b="1" baseline="0" dirty="0" smtClean="0">
                          <a:effectLst/>
                          <a:latin typeface="Helvetica" charset="0"/>
                          <a:ea typeface="Helvetica" charset="0"/>
                          <a:cs typeface="Helvetica" charset="0"/>
                        </a:rPr>
                        <a:t> SAN Areas of Specialty </a:t>
                      </a:r>
                      <a:endParaRPr lang="en-US" sz="1100" b="1" baseline="0" dirty="0" smtClean="0">
                        <a:solidFill>
                          <a:srgbClr val="FFFF00"/>
                        </a:solidFill>
                        <a:effectLst/>
                        <a:latin typeface="Helvetica" charset="0"/>
                        <a:ea typeface="Helvetica" charset="0"/>
                        <a:cs typeface="Helvetica" charset="0"/>
                      </a:endParaRPr>
                    </a:p>
                    <a:p>
                      <a:pPr algn="l">
                        <a:lnSpc>
                          <a:spcPct val="107000"/>
                        </a:lnSpc>
                      </a:pPr>
                      <a:r>
                        <a:rPr lang="en-US" sz="1100" b="1" baseline="0" dirty="0" smtClean="0">
                          <a:solidFill>
                            <a:srgbClr val="FFFF00"/>
                          </a:solidFill>
                          <a:effectLst/>
                          <a:latin typeface="Helvetica" charset="0"/>
                          <a:ea typeface="Helvetica" charset="0"/>
                          <a:cs typeface="Helvetica" charset="0"/>
                        </a:rPr>
                        <a:t>(SAMPLING) </a:t>
                      </a:r>
                      <a:endParaRPr lang="en-US" sz="1100" b="1" dirty="0">
                        <a:solidFill>
                          <a:srgbClr val="FFFF00"/>
                        </a:solidFill>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smtClean="0">
                          <a:effectLst/>
                          <a:latin typeface="Helvetica" charset="0"/>
                          <a:ea typeface="Helvetica" charset="0"/>
                          <a:cs typeface="Helvetica" charset="0"/>
                        </a:rPr>
                        <a:t>Total Cost of Care</a:t>
                      </a: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Patient Engagement  / Experience </a:t>
                      </a: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Shared Decision Making  / Utilization </a:t>
                      </a: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QI </a:t>
                      </a:r>
                      <a:r>
                        <a:rPr lang="en-US" sz="1100" kern="1200" dirty="0" smtClean="0">
                          <a:effectLst/>
                          <a:latin typeface="Helvetica" charset="0"/>
                          <a:ea typeface="Helvetica" charset="0"/>
                          <a:cs typeface="Helvetica" charset="0"/>
                        </a:rPr>
                        <a:t>Programming / Population Management  </a:t>
                      </a: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Difficult Conversations </a:t>
                      </a: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Behavioral Health Integration </a:t>
                      </a:r>
                      <a:endParaRPr lang="en-US" sz="1100" dirty="0">
                        <a:effectLst/>
                        <a:latin typeface="Helvetica" charset="0"/>
                        <a:ea typeface="Helvetica" charset="0"/>
                        <a:cs typeface="Helvetica" charset="0"/>
                      </a:endParaRPr>
                    </a:p>
                  </a:txBody>
                  <a:tcPr marL="82036" marR="82036" marT="28534" marB="28534"/>
                </a:tc>
              </a:tr>
              <a:tr h="788248">
                <a:tc>
                  <a:txBody>
                    <a:bodyPr/>
                    <a:lstStyle/>
                    <a:p>
                      <a:pPr marL="0" marR="0" algn="l">
                        <a:lnSpc>
                          <a:spcPct val="107000"/>
                        </a:lnSpc>
                        <a:spcBef>
                          <a:spcPts val="0"/>
                        </a:spcBef>
                        <a:spcAft>
                          <a:spcPts val="0"/>
                        </a:spcAft>
                      </a:pPr>
                      <a:r>
                        <a:rPr lang="en-US" sz="1100" b="1" kern="1200" dirty="0">
                          <a:effectLst/>
                          <a:latin typeface="Helvetica" charset="0"/>
                          <a:ea typeface="Helvetica" charset="0"/>
                          <a:cs typeface="Helvetica" charset="0"/>
                        </a:rPr>
                        <a:t>Better Health Partnership </a:t>
                      </a:r>
                      <a:r>
                        <a:rPr lang="en-US" sz="1100" b="1" kern="1200" dirty="0" smtClean="0">
                          <a:effectLst/>
                          <a:latin typeface="Helvetica" charset="0"/>
                          <a:ea typeface="Helvetica" charset="0"/>
                          <a:cs typeface="Helvetica" charset="0"/>
                        </a:rPr>
                        <a:t>(Northeast Ohio)</a:t>
                      </a:r>
                    </a:p>
                    <a:p>
                      <a:pPr marL="0" marR="0" algn="l">
                        <a:lnSpc>
                          <a:spcPct val="107000"/>
                        </a:lnSpc>
                        <a:spcBef>
                          <a:spcPts val="0"/>
                        </a:spcBef>
                        <a:spcAft>
                          <a:spcPts val="0"/>
                        </a:spcAft>
                      </a:pPr>
                      <a:endParaRPr lang="en-US" sz="1100" b="1" kern="1200" dirty="0" smtClean="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smtClean="0">
                          <a:effectLst/>
                          <a:latin typeface="Helvetica" charset="0"/>
                          <a:ea typeface="Helvetica" charset="0"/>
                          <a:cs typeface="Helvetica" charset="0"/>
                        </a:rPr>
                        <a:t>Population Management;</a:t>
                      </a:r>
                      <a:r>
                        <a:rPr lang="en-US" sz="1100" kern="1200" baseline="0" dirty="0" smtClean="0">
                          <a:effectLst/>
                          <a:latin typeface="Helvetica" charset="0"/>
                          <a:ea typeface="Helvetica" charset="0"/>
                          <a:cs typeface="Helvetica" charset="0"/>
                        </a:rPr>
                        <a:t> </a:t>
                      </a:r>
                      <a:r>
                        <a:rPr lang="en-US" sz="1100" kern="1200" dirty="0" smtClean="0">
                          <a:effectLst/>
                          <a:latin typeface="Helvetica" charset="0"/>
                          <a:ea typeface="Helvetica" charset="0"/>
                          <a:cs typeface="Helvetica" charset="0"/>
                        </a:rPr>
                        <a:t>Useof registries;</a:t>
                      </a:r>
                    </a:p>
                    <a:p>
                      <a:pPr marL="0" marR="0" algn="l">
                        <a:lnSpc>
                          <a:spcPct val="107000"/>
                        </a:lnSpc>
                        <a:spcBef>
                          <a:spcPts val="0"/>
                        </a:spcBef>
                        <a:spcAft>
                          <a:spcPts val="0"/>
                        </a:spcAft>
                      </a:pPr>
                      <a:r>
                        <a:rPr lang="en-US" sz="1100" kern="1200" dirty="0" smtClean="0">
                          <a:effectLst/>
                          <a:latin typeface="Helvetica" charset="0"/>
                          <a:ea typeface="Helvetica" charset="0"/>
                          <a:cs typeface="Helvetica" charset="0"/>
                        </a:rPr>
                        <a:t>QI  MOC</a:t>
                      </a:r>
                      <a:endParaRPr lang="en-US" sz="1100"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r>
              <a:tr h="970792">
                <a:tc>
                  <a:txBody>
                    <a:bodyPr/>
                    <a:lstStyle/>
                    <a:p>
                      <a:pPr marL="0" marR="0" algn="l">
                        <a:lnSpc>
                          <a:spcPct val="107000"/>
                        </a:lnSpc>
                        <a:spcBef>
                          <a:spcPts val="0"/>
                        </a:spcBef>
                        <a:spcAft>
                          <a:spcPts val="0"/>
                        </a:spcAft>
                      </a:pPr>
                      <a:r>
                        <a:rPr lang="en-US" sz="1100" b="1" kern="1200" dirty="0" smtClean="0">
                          <a:effectLst/>
                          <a:latin typeface="Helvetica" charset="0"/>
                          <a:ea typeface="Helvetica" charset="0"/>
                          <a:cs typeface="Helvetica" charset="0"/>
                        </a:rPr>
                        <a:t>Massachusetts </a:t>
                      </a:r>
                      <a:r>
                        <a:rPr lang="en-US" sz="1100" b="1" kern="1200" dirty="0">
                          <a:effectLst/>
                          <a:latin typeface="Helvetica" charset="0"/>
                          <a:ea typeface="Helvetica" charset="0"/>
                          <a:cs typeface="Helvetica" charset="0"/>
                        </a:rPr>
                        <a:t>Health Quality Partners </a:t>
                      </a:r>
                      <a:endParaRPr lang="en-US" sz="1100" b="1"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Training to interpret </a:t>
                      </a:r>
                      <a:r>
                        <a:rPr lang="en-US" sz="1100" kern="1200" dirty="0" smtClean="0">
                          <a:effectLst/>
                          <a:latin typeface="Helvetica" charset="0"/>
                          <a:ea typeface="Helvetica" charset="0"/>
                          <a:cs typeface="Helvetica" charset="0"/>
                        </a:rPr>
                        <a:t>patient </a:t>
                      </a:r>
                      <a:r>
                        <a:rPr lang="en-US" sz="1100" kern="1200" dirty="0">
                          <a:effectLst/>
                          <a:latin typeface="Helvetica" charset="0"/>
                          <a:ea typeface="Helvetica" charset="0"/>
                          <a:cs typeface="Helvetica" charset="0"/>
                        </a:rPr>
                        <a:t>experience results </a:t>
                      </a: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Clinician engagement in practice pattern variation</a:t>
                      </a:r>
                      <a:endParaRPr lang="en-US" sz="1100"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Establishing patient/family council </a:t>
                      </a:r>
                      <a:endParaRPr lang="en-US" sz="1100"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r>
              <a:tr h="970792">
                <a:tc>
                  <a:txBody>
                    <a:bodyPr/>
                    <a:lstStyle/>
                    <a:p>
                      <a:pPr marL="0" marR="0" algn="l">
                        <a:lnSpc>
                          <a:spcPct val="107000"/>
                        </a:lnSpc>
                        <a:spcBef>
                          <a:spcPts val="0"/>
                        </a:spcBef>
                        <a:spcAft>
                          <a:spcPts val="0"/>
                        </a:spcAft>
                      </a:pPr>
                      <a:r>
                        <a:rPr lang="en-US" sz="1100" b="1" kern="1200" dirty="0" smtClean="0">
                          <a:effectLst/>
                          <a:latin typeface="Helvetica" charset="0"/>
                          <a:ea typeface="Helvetica" charset="0"/>
                          <a:cs typeface="Helvetica" charset="0"/>
                        </a:rPr>
                        <a:t>Minnesota </a:t>
                      </a:r>
                      <a:r>
                        <a:rPr lang="en-US" sz="1100" b="1" kern="1200" dirty="0">
                          <a:effectLst/>
                          <a:latin typeface="Helvetica" charset="0"/>
                          <a:ea typeface="Helvetica" charset="0"/>
                          <a:cs typeface="Helvetica" charset="0"/>
                        </a:rPr>
                        <a:t>Community Measurement </a:t>
                      </a:r>
                      <a:endParaRPr lang="en-US" sz="1100" b="1"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smtClean="0">
                          <a:effectLst/>
                          <a:latin typeface="Helvetica" charset="0"/>
                          <a:ea typeface="Helvetica" charset="0"/>
                          <a:cs typeface="Helvetica" charset="0"/>
                        </a:rPr>
                        <a:t>Understanding, measuring and uses of TCoC measurement </a:t>
                      </a: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Why cost, quality, experience  transparency matters </a:t>
                      </a:r>
                      <a:endParaRPr lang="en-US" sz="1100"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Measuring and Reporting Depression Screening</a:t>
                      </a:r>
                      <a:endParaRPr lang="en-US" sz="1100" dirty="0">
                        <a:effectLst/>
                        <a:latin typeface="Helvetica" charset="0"/>
                        <a:ea typeface="Helvetica" charset="0"/>
                        <a:cs typeface="Helvetica" charset="0"/>
                      </a:endParaRPr>
                    </a:p>
                  </a:txBody>
                  <a:tcPr marL="82036" marR="82036" marT="28534" marB="28534"/>
                </a:tc>
              </a:tr>
              <a:tr h="788248">
                <a:tc>
                  <a:txBody>
                    <a:bodyPr/>
                    <a:lstStyle/>
                    <a:p>
                      <a:pPr marL="0" marR="0" algn="l">
                        <a:lnSpc>
                          <a:spcPct val="107000"/>
                        </a:lnSpc>
                        <a:spcBef>
                          <a:spcPts val="0"/>
                        </a:spcBef>
                        <a:spcAft>
                          <a:spcPts val="0"/>
                        </a:spcAft>
                      </a:pPr>
                      <a:r>
                        <a:rPr lang="en-US" sz="1100" b="1" kern="1200" dirty="0">
                          <a:effectLst/>
                          <a:latin typeface="Helvetica" charset="0"/>
                          <a:ea typeface="Helvetica" charset="0"/>
                          <a:cs typeface="Helvetica" charset="0"/>
                        </a:rPr>
                        <a:t>Institute for Clinical Systems Improvement </a:t>
                      </a:r>
                      <a:endParaRPr lang="en-US" sz="1100" b="1"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Engaging </a:t>
                      </a:r>
                      <a:r>
                        <a:rPr lang="en-US" sz="1100" kern="1200" dirty="0" smtClean="0">
                          <a:effectLst/>
                          <a:latin typeface="Helvetica" charset="0"/>
                          <a:ea typeface="Helvetica" charset="0"/>
                          <a:cs typeface="Helvetica" charset="0"/>
                        </a:rPr>
                        <a:t>physicians in improving total cost of care </a:t>
                      </a:r>
                      <a:endParaRPr lang="en-US" sz="1100"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Motivational Interviewing</a:t>
                      </a: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QI Program Design </a:t>
                      </a: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Discussing cost of care and appropriate care w/ clinicians </a:t>
                      </a: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smtClean="0">
                          <a:effectLst/>
                          <a:latin typeface="Helvetica" charset="0"/>
                          <a:ea typeface="Helvetica" charset="0"/>
                          <a:cs typeface="Helvetica" charset="0"/>
                        </a:rPr>
                        <a:t>Integrating </a:t>
                      </a:r>
                      <a:r>
                        <a:rPr lang="en-US" sz="1100" kern="1200" dirty="0">
                          <a:effectLst/>
                          <a:latin typeface="Helvetica" charset="0"/>
                          <a:ea typeface="Helvetica" charset="0"/>
                          <a:cs typeface="Helvetica" charset="0"/>
                        </a:rPr>
                        <a:t>BH in primary care </a:t>
                      </a:r>
                      <a:endParaRPr lang="en-US" sz="1100" dirty="0">
                        <a:effectLst/>
                        <a:latin typeface="Helvetica" charset="0"/>
                        <a:ea typeface="Helvetica" charset="0"/>
                        <a:cs typeface="Helvetica" charset="0"/>
                      </a:endParaRPr>
                    </a:p>
                  </a:txBody>
                  <a:tcPr marL="82036" marR="82036" marT="28534" marB="28534"/>
                </a:tc>
              </a:tr>
              <a:tr h="658359">
                <a:tc>
                  <a:txBody>
                    <a:bodyPr/>
                    <a:lstStyle/>
                    <a:p>
                      <a:pPr marL="0" marR="0" algn="l">
                        <a:lnSpc>
                          <a:spcPct val="107000"/>
                        </a:lnSpc>
                        <a:spcBef>
                          <a:spcPts val="0"/>
                        </a:spcBef>
                        <a:spcAft>
                          <a:spcPts val="0"/>
                        </a:spcAft>
                      </a:pPr>
                      <a:endParaRPr lang="en-US" sz="1100" b="1" kern="1200" dirty="0" smtClean="0">
                        <a:effectLst/>
                        <a:latin typeface="Helvetica" charset="0"/>
                        <a:ea typeface="Helvetica" charset="0"/>
                        <a:cs typeface="Helvetica" charset="0"/>
                      </a:endParaRPr>
                    </a:p>
                    <a:p>
                      <a:pPr marL="0" marR="0" algn="l">
                        <a:lnSpc>
                          <a:spcPct val="107000"/>
                        </a:lnSpc>
                        <a:spcBef>
                          <a:spcPts val="0"/>
                        </a:spcBef>
                        <a:spcAft>
                          <a:spcPts val="0"/>
                        </a:spcAft>
                      </a:pPr>
                      <a:r>
                        <a:rPr lang="en-US" sz="1100" b="1" kern="1200" dirty="0" smtClean="0">
                          <a:effectLst/>
                          <a:latin typeface="Helvetica" charset="0"/>
                          <a:ea typeface="Helvetica" charset="0"/>
                          <a:cs typeface="Helvetica" charset="0"/>
                        </a:rPr>
                        <a:t>Maine </a:t>
                      </a:r>
                      <a:r>
                        <a:rPr lang="en-US" sz="1100" b="1" kern="1200" dirty="0">
                          <a:effectLst/>
                          <a:latin typeface="Helvetica" charset="0"/>
                          <a:ea typeface="Helvetica" charset="0"/>
                          <a:cs typeface="Helvetica" charset="0"/>
                        </a:rPr>
                        <a:t>Quality Counts </a:t>
                      </a:r>
                      <a:endParaRPr lang="en-US" sz="1100" b="1"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Creating consumer engagement </a:t>
                      </a: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Choosing Wisely </a:t>
                      </a:r>
                      <a:endParaRPr lang="en-US" sz="1100" dirty="0">
                        <a:effectLst/>
                        <a:latin typeface="Helvetica" charset="0"/>
                        <a:ea typeface="Helvetica" charset="0"/>
                        <a:cs typeface="Helvetica" charset="0"/>
                      </a:endParaRPr>
                    </a:p>
                  </a:txBody>
                  <a:tcPr marL="82036" marR="82036" marT="28534" marB="28534"/>
                </a:tc>
                <a:tc>
                  <a:txBody>
                    <a:bodyPr/>
                    <a:lstStyle/>
                    <a:p>
                      <a:pPr algn="l">
                        <a:lnSpc>
                          <a:spcPct val="107000"/>
                        </a:lnSpc>
                      </a:pPr>
                      <a:r>
                        <a:rPr lang="en-US" sz="1100" dirty="0" smtClean="0">
                          <a:effectLst/>
                          <a:latin typeface="Helvetica" charset="0"/>
                          <a:ea typeface="Helvetica" charset="0"/>
                          <a:cs typeface="Helvetica" charset="0"/>
                        </a:rPr>
                        <a:t>QI</a:t>
                      </a:r>
                      <a:r>
                        <a:rPr lang="en-US" sz="1100" baseline="0" dirty="0" smtClean="0">
                          <a:effectLst/>
                          <a:latin typeface="Helvetica" charset="0"/>
                          <a:ea typeface="Helvetica" charset="0"/>
                          <a:cs typeface="Helvetica" charset="0"/>
                        </a:rPr>
                        <a:t> Program Design </a:t>
                      </a:r>
                      <a:endParaRPr lang="en-US" sz="1100"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r>
              <a:tr h="788248">
                <a:tc>
                  <a:txBody>
                    <a:bodyPr/>
                    <a:lstStyle/>
                    <a:p>
                      <a:pPr marL="0" marR="0" algn="l">
                        <a:lnSpc>
                          <a:spcPct val="107000"/>
                        </a:lnSpc>
                        <a:spcBef>
                          <a:spcPts val="0"/>
                        </a:spcBef>
                        <a:spcAft>
                          <a:spcPts val="0"/>
                        </a:spcAft>
                      </a:pPr>
                      <a:r>
                        <a:rPr lang="en-US" sz="1100" b="1" kern="1200" dirty="0">
                          <a:effectLst/>
                          <a:latin typeface="Helvetica" charset="0"/>
                          <a:ea typeface="Helvetica" charset="0"/>
                          <a:cs typeface="Helvetica" charset="0"/>
                        </a:rPr>
                        <a:t>Pittsburgh Regional Health Initiative </a:t>
                      </a:r>
                      <a:endParaRPr lang="en-US" sz="1100" b="1"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dirty="0">
                          <a:effectLst/>
                          <a:latin typeface="Helvetica" charset="0"/>
                          <a:ea typeface="Helvetica" charset="0"/>
                          <a:cs typeface="Helvetica" charset="0"/>
                        </a:rPr>
                        <a:t>Patient Safety</a:t>
                      </a: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End of life, palliative care; care transitions  </a:t>
                      </a: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BH skill building in primary care </a:t>
                      </a:r>
                      <a:r>
                        <a:rPr lang="en-US" sz="1100" kern="1200" dirty="0" smtClean="0">
                          <a:effectLst/>
                          <a:latin typeface="Helvetica" charset="0"/>
                          <a:ea typeface="Helvetica" charset="0"/>
                          <a:cs typeface="Helvetica" charset="0"/>
                        </a:rPr>
                        <a:t>his </a:t>
                      </a:r>
                      <a:endParaRPr lang="en-US" sz="1100" dirty="0">
                        <a:effectLst/>
                        <a:latin typeface="Helvetica" charset="0"/>
                        <a:ea typeface="Helvetica" charset="0"/>
                        <a:cs typeface="Helvetica" charset="0"/>
                      </a:endParaRPr>
                    </a:p>
                  </a:txBody>
                  <a:tcPr marL="82036" marR="82036" marT="28534" marB="28534"/>
                </a:tc>
              </a:tr>
              <a:tr h="1055641">
                <a:tc>
                  <a:txBody>
                    <a:bodyPr/>
                    <a:lstStyle/>
                    <a:p>
                      <a:pPr marL="0" marR="0" algn="l">
                        <a:lnSpc>
                          <a:spcPct val="107000"/>
                        </a:lnSpc>
                        <a:spcBef>
                          <a:spcPts val="0"/>
                        </a:spcBef>
                        <a:spcAft>
                          <a:spcPts val="0"/>
                        </a:spcAft>
                      </a:pPr>
                      <a:r>
                        <a:rPr lang="en-US" sz="1100" b="1" kern="1200" dirty="0">
                          <a:effectLst/>
                          <a:latin typeface="Helvetica" charset="0"/>
                          <a:ea typeface="Helvetica" charset="0"/>
                          <a:cs typeface="Helvetica" charset="0"/>
                        </a:rPr>
                        <a:t>Oregon HealthCare Quality Corp. </a:t>
                      </a:r>
                      <a:endParaRPr lang="en-US" sz="1100" b="1"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smtClean="0">
                          <a:effectLst/>
                          <a:latin typeface="Helvetica" charset="0"/>
                          <a:ea typeface="Helvetica" charset="0"/>
                          <a:cs typeface="Helvetica" charset="0"/>
                        </a:rPr>
                        <a:t>Implementing TCoC </a:t>
                      </a:r>
                      <a:r>
                        <a:rPr lang="en-US" sz="1100" kern="1200" dirty="0">
                          <a:effectLst/>
                          <a:latin typeface="Helvetica" charset="0"/>
                          <a:ea typeface="Helvetica" charset="0"/>
                          <a:cs typeface="Helvetica" charset="0"/>
                        </a:rPr>
                        <a:t>reporting in alignment with payment </a:t>
                      </a:r>
                      <a:r>
                        <a:rPr lang="en-US" sz="1100" kern="1200" dirty="0" smtClean="0">
                          <a:effectLst/>
                          <a:latin typeface="Helvetica" charset="0"/>
                          <a:ea typeface="Helvetica" charset="0"/>
                          <a:cs typeface="Helvetica" charset="0"/>
                        </a:rPr>
                        <a:t>reform</a:t>
                      </a:r>
                      <a:endParaRPr lang="en-US" sz="1100"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c>
                  <a:txBody>
                    <a:bodyPr/>
                    <a:lstStyle/>
                    <a:p>
                      <a:pPr marL="0" marR="0" algn="l">
                        <a:lnSpc>
                          <a:spcPct val="107000"/>
                        </a:lnSpc>
                        <a:spcBef>
                          <a:spcPts val="0"/>
                        </a:spcBef>
                        <a:spcAft>
                          <a:spcPts val="0"/>
                        </a:spcAft>
                      </a:pPr>
                      <a:r>
                        <a:rPr lang="en-US" sz="1100" kern="1200" dirty="0">
                          <a:effectLst/>
                          <a:latin typeface="Helvetica" charset="0"/>
                          <a:ea typeface="Helvetica" charset="0"/>
                          <a:cs typeface="Helvetica" charset="0"/>
                        </a:rPr>
                        <a:t>Building QI infrastructure; Medical home implementation </a:t>
                      </a:r>
                      <a:endParaRPr lang="en-US" sz="1100"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c>
                  <a:txBody>
                    <a:bodyPr/>
                    <a:lstStyle/>
                    <a:p>
                      <a:pPr algn="l">
                        <a:lnSpc>
                          <a:spcPct val="107000"/>
                        </a:lnSpc>
                      </a:pPr>
                      <a:endParaRPr lang="en-US" sz="1100" dirty="0">
                        <a:effectLst/>
                        <a:latin typeface="Helvetica" charset="0"/>
                        <a:ea typeface="Helvetica" charset="0"/>
                        <a:cs typeface="Helvetica" charset="0"/>
                      </a:endParaRPr>
                    </a:p>
                  </a:txBody>
                  <a:tcPr marL="82036" marR="82036" marT="28534" marB="28534"/>
                </a:tc>
              </a:tr>
            </a:tbl>
          </a:graphicData>
        </a:graphic>
      </p:graphicFrame>
      <p:sp>
        <p:nvSpPr>
          <p:cNvPr id="11" name="Rectangle 1"/>
          <p:cNvSpPr>
            <a:spLocks noChangeArrowheads="1"/>
          </p:cNvSpPr>
          <p:nvPr/>
        </p:nvSpPr>
        <p:spPr bwMode="auto">
          <a:xfrm>
            <a:off x="1546940" y="13684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Tree>
    <p:extLst>
      <p:ext uri="{BB962C8B-B14F-4D97-AF65-F5344CB8AC3E}">
        <p14:creationId xmlns:p14="http://schemas.microsoft.com/office/powerpoint/2010/main" val="929846679"/>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914400"/>
            <a:ext cx="2362200" cy="4224270"/>
          </a:xfrm>
        </p:spPr>
        <p:txBody>
          <a:bodyPr/>
          <a:lstStyle/>
          <a:p>
            <a:r>
              <a:rPr lang="en-US" sz="2400" dirty="0" smtClean="0">
                <a:solidFill>
                  <a:srgbClr val="000000"/>
                </a:solidFill>
                <a:latin typeface="Helvetica" panose="020B0604020202020204" pitchFamily="34" charset="0"/>
                <a:cs typeface="Helvetica" panose="020B0604020202020204" pitchFamily="34" charset="0"/>
              </a:rPr>
              <a:t/>
            </a:r>
            <a:br>
              <a:rPr lang="en-US" sz="2400" dirty="0" smtClean="0">
                <a:solidFill>
                  <a:srgbClr val="000000"/>
                </a:solidFill>
                <a:latin typeface="Helvetica" panose="020B0604020202020204" pitchFamily="34" charset="0"/>
                <a:cs typeface="Helvetica" panose="020B0604020202020204" pitchFamily="34" charset="0"/>
              </a:rPr>
            </a:br>
            <a:r>
              <a:rPr lang="en-US" sz="2400" dirty="0">
                <a:solidFill>
                  <a:srgbClr val="000000"/>
                </a:solidFill>
                <a:latin typeface="Helvetica" panose="020B0604020202020204" pitchFamily="34" charset="0"/>
                <a:cs typeface="Helvetica" panose="020B0604020202020204" pitchFamily="34" charset="0"/>
              </a:rPr>
              <a:t/>
            </a:r>
            <a:br>
              <a:rPr lang="en-US" sz="2400" dirty="0">
                <a:solidFill>
                  <a:srgbClr val="000000"/>
                </a:solidFill>
                <a:latin typeface="Helvetica" panose="020B0604020202020204" pitchFamily="34" charset="0"/>
                <a:cs typeface="Helvetica" panose="020B0604020202020204" pitchFamily="34" charset="0"/>
              </a:rPr>
            </a:br>
            <a:r>
              <a:rPr lang="en-US" sz="2400" dirty="0" smtClean="0">
                <a:solidFill>
                  <a:srgbClr val="000000"/>
                </a:solidFill>
                <a:latin typeface="Helvetica" panose="020B0604020202020204" pitchFamily="34" charset="0"/>
                <a:cs typeface="Helvetica" panose="020B0604020202020204" pitchFamily="34" charset="0"/>
              </a:rPr>
              <a:t/>
            </a:r>
            <a:br>
              <a:rPr lang="en-US" sz="2400" dirty="0" smtClean="0">
                <a:solidFill>
                  <a:srgbClr val="000000"/>
                </a:solidFill>
                <a:latin typeface="Helvetica" panose="020B0604020202020204" pitchFamily="34" charset="0"/>
                <a:cs typeface="Helvetica" panose="020B0604020202020204" pitchFamily="34" charset="0"/>
              </a:rPr>
            </a:br>
            <a:r>
              <a:rPr lang="en-US" sz="2400" dirty="0">
                <a:solidFill>
                  <a:srgbClr val="000000"/>
                </a:solidFill>
                <a:latin typeface="Helvetica" panose="020B0604020202020204" pitchFamily="34" charset="0"/>
                <a:cs typeface="Helvetica" panose="020B0604020202020204" pitchFamily="34" charset="0"/>
              </a:rPr>
              <a:t/>
            </a:r>
            <a:br>
              <a:rPr lang="en-US" sz="2400" dirty="0">
                <a:solidFill>
                  <a:srgbClr val="000000"/>
                </a:solidFill>
                <a:latin typeface="Helvetica" panose="020B0604020202020204" pitchFamily="34" charset="0"/>
                <a:cs typeface="Helvetica" panose="020B0604020202020204" pitchFamily="34" charset="0"/>
              </a:rPr>
            </a:br>
            <a:r>
              <a:rPr lang="en-US" sz="2400" dirty="0" smtClean="0">
                <a:solidFill>
                  <a:srgbClr val="000000"/>
                </a:solidFill>
                <a:latin typeface="Helvetica" panose="020B0604020202020204" pitchFamily="34" charset="0"/>
                <a:cs typeface="Helvetica" panose="020B0604020202020204" pitchFamily="34" charset="0"/>
              </a:rPr>
              <a:t/>
            </a:r>
            <a:br>
              <a:rPr lang="en-US" sz="2400" dirty="0" smtClean="0">
                <a:solidFill>
                  <a:srgbClr val="000000"/>
                </a:solidFill>
                <a:latin typeface="Helvetica" panose="020B0604020202020204" pitchFamily="34" charset="0"/>
                <a:cs typeface="Helvetica" panose="020B0604020202020204" pitchFamily="34" charset="0"/>
              </a:rPr>
            </a:br>
            <a:r>
              <a:rPr lang="en-US" sz="2400" dirty="0">
                <a:solidFill>
                  <a:srgbClr val="000000"/>
                </a:solidFill>
                <a:latin typeface="Helvetica" panose="020B0604020202020204" pitchFamily="34" charset="0"/>
                <a:cs typeface="Helvetica" panose="020B0604020202020204" pitchFamily="34" charset="0"/>
              </a:rPr>
              <a:t/>
            </a:r>
            <a:br>
              <a:rPr lang="en-US" sz="2400" dirty="0">
                <a:solidFill>
                  <a:srgbClr val="000000"/>
                </a:solidFill>
                <a:latin typeface="Helvetica" panose="020B0604020202020204" pitchFamily="34" charset="0"/>
                <a:cs typeface="Helvetica" panose="020B0604020202020204" pitchFamily="34" charset="0"/>
              </a:rPr>
            </a:br>
            <a:r>
              <a:rPr lang="en-US" sz="2400" dirty="0" smtClean="0">
                <a:solidFill>
                  <a:srgbClr val="000000"/>
                </a:solidFill>
                <a:latin typeface="Helvetica" panose="020B0604020202020204" pitchFamily="34" charset="0"/>
                <a:cs typeface="Helvetica" panose="020B0604020202020204" pitchFamily="34" charset="0"/>
              </a:rPr>
              <a:t/>
            </a:r>
            <a:br>
              <a:rPr lang="en-US" sz="2400" dirty="0" smtClean="0">
                <a:solidFill>
                  <a:srgbClr val="000000"/>
                </a:solidFill>
                <a:latin typeface="Helvetica" panose="020B0604020202020204" pitchFamily="34" charset="0"/>
                <a:cs typeface="Helvetica" panose="020B0604020202020204" pitchFamily="34" charset="0"/>
              </a:rPr>
            </a:br>
            <a:r>
              <a:rPr lang="en-US" sz="2400" dirty="0">
                <a:solidFill>
                  <a:srgbClr val="000000"/>
                </a:solidFill>
                <a:latin typeface="Helvetica" panose="020B0604020202020204" pitchFamily="34" charset="0"/>
                <a:cs typeface="Helvetica" panose="020B0604020202020204" pitchFamily="34" charset="0"/>
              </a:rPr>
              <a:t/>
            </a:r>
            <a:br>
              <a:rPr lang="en-US" sz="2400" dirty="0">
                <a:solidFill>
                  <a:srgbClr val="000000"/>
                </a:solidFill>
                <a:latin typeface="Helvetica" panose="020B0604020202020204" pitchFamily="34" charset="0"/>
                <a:cs typeface="Helvetica" panose="020B0604020202020204" pitchFamily="34" charset="0"/>
              </a:rPr>
            </a:br>
            <a:r>
              <a:rPr lang="en-US" sz="2400" dirty="0" smtClean="0">
                <a:solidFill>
                  <a:srgbClr val="000000"/>
                </a:solidFill>
                <a:latin typeface="Helvetica" panose="020B0604020202020204" pitchFamily="34" charset="0"/>
                <a:cs typeface="Helvetica" panose="020B0604020202020204" pitchFamily="34" charset="0"/>
              </a:rPr>
              <a:t/>
            </a:r>
            <a:br>
              <a:rPr lang="en-US" sz="2400" dirty="0" smtClean="0">
                <a:solidFill>
                  <a:srgbClr val="000000"/>
                </a:solidFill>
                <a:latin typeface="Helvetica" panose="020B0604020202020204" pitchFamily="34" charset="0"/>
                <a:cs typeface="Helvetica" panose="020B0604020202020204" pitchFamily="34" charset="0"/>
              </a:rPr>
            </a:br>
            <a:endParaRPr lang="en-US" dirty="0"/>
          </a:p>
        </p:txBody>
      </p:sp>
      <p:sp>
        <p:nvSpPr>
          <p:cNvPr id="4" name="Content Placeholder 3"/>
          <p:cNvSpPr>
            <a:spLocks noGrp="1"/>
          </p:cNvSpPr>
          <p:nvPr>
            <p:ph sz="quarter" idx="1"/>
          </p:nvPr>
        </p:nvSpPr>
        <p:spPr/>
        <p:txBody>
          <a:bodyPr>
            <a:normAutofit/>
          </a:bodyPr>
          <a:lstStyle/>
          <a:p>
            <a:pPr marL="0" indent="0">
              <a:buNone/>
            </a:pPr>
            <a:endParaRPr lang="en-US" b="0" dirty="0" smtClean="0">
              <a:solidFill>
                <a:prstClr val="black"/>
              </a:solidFill>
              <a:latin typeface="Helvetica" panose="020B0604020202020204" pitchFamily="34" charset="0"/>
              <a:ea typeface="Arial" charset="0"/>
              <a:cs typeface="Helvetica" panose="020B0604020202020204" pitchFamily="34" charset="0"/>
            </a:endParaRPr>
          </a:p>
          <a:p>
            <a:endParaRPr lang="en-US" b="0" dirty="0">
              <a:solidFill>
                <a:prstClr val="black"/>
              </a:solidFill>
              <a:latin typeface="Helvetica" panose="020B0604020202020204" pitchFamily="34" charset="0"/>
              <a:ea typeface="Arial" charset="0"/>
              <a:cs typeface="Helvetica" panose="020B0604020202020204" pitchFamily="34" charset="0"/>
            </a:endParaRPr>
          </a:p>
          <a:p>
            <a:pPr marL="0" indent="0">
              <a:buNone/>
            </a:pPr>
            <a:endParaRPr lang="en-US" b="0" dirty="0">
              <a:solidFill>
                <a:prstClr val="black"/>
              </a:solidFill>
              <a:latin typeface="Helvetica" panose="020B0604020202020204" pitchFamily="34" charset="0"/>
              <a:ea typeface="Arial" charset="0"/>
              <a:cs typeface="Helvetica" panose="020B0604020202020204" pitchFamily="34" charset="0"/>
            </a:endParaRPr>
          </a:p>
          <a:p>
            <a:endParaRPr lang="en-US" b="0" i="1" dirty="0" smtClean="0">
              <a:latin typeface="Helvetica" panose="020B0604020202020204" pitchFamily="34" charset="0"/>
              <a:ea typeface="MS Mincho" panose="02020609040205080304" pitchFamily="49" charset="-128"/>
              <a:cs typeface="Helvetica" panose="020B0604020202020204" pitchFamily="34" charset="0"/>
            </a:endParaRPr>
          </a:p>
          <a:p>
            <a:endParaRPr lang="en-US" dirty="0"/>
          </a:p>
        </p:txBody>
      </p:sp>
      <p:sp>
        <p:nvSpPr>
          <p:cNvPr id="5" name="Rectangle 4"/>
          <p:cNvSpPr/>
          <p:nvPr/>
        </p:nvSpPr>
        <p:spPr>
          <a:xfrm>
            <a:off x="182880" y="665480"/>
            <a:ext cx="2722879" cy="2739211"/>
          </a:xfrm>
          <a:prstGeom prst="rect">
            <a:avLst/>
          </a:prstGeom>
        </p:spPr>
        <p:txBody>
          <a:bodyPr wrap="square">
            <a:spAutoFit/>
          </a:bodyPr>
          <a:lstStyle/>
          <a:p>
            <a:endParaRPr lang="en-US" sz="2000" dirty="0" smtClean="0">
              <a:solidFill>
                <a:prstClr val="white"/>
              </a:solidFill>
              <a:latin typeface="Helvetica" panose="020B0604020202020204" pitchFamily="34" charset="0"/>
              <a:cs typeface="Helvetica" panose="020B0604020202020204" pitchFamily="34" charset="0"/>
            </a:endParaRPr>
          </a:p>
          <a:p>
            <a:r>
              <a:rPr lang="en-US" sz="2000" dirty="0" smtClean="0">
                <a:solidFill>
                  <a:prstClr val="white"/>
                </a:solidFill>
                <a:latin typeface="Helvetica" panose="020B0604020202020204" pitchFamily="34" charset="0"/>
                <a:cs typeface="Helvetica" panose="020B0604020202020204" pitchFamily="34" charset="0"/>
              </a:rPr>
              <a:t>NRHI’s High-Value Care SAN </a:t>
            </a:r>
          </a:p>
          <a:p>
            <a:endParaRPr lang="en-US" sz="2200" i="1" dirty="0">
              <a:solidFill>
                <a:prstClr val="white"/>
              </a:solidFill>
              <a:latin typeface="Helvetica" panose="020B0604020202020204" pitchFamily="34" charset="0"/>
              <a:cs typeface="Helvetica" panose="020B0604020202020204" pitchFamily="34" charset="0"/>
            </a:endParaRPr>
          </a:p>
          <a:p>
            <a:r>
              <a:rPr lang="en-US" sz="1600" b="1" dirty="0" smtClean="0">
                <a:solidFill>
                  <a:prstClr val="white"/>
                </a:solidFill>
                <a:latin typeface="Helvetica" panose="020B0604020202020204" pitchFamily="34" charset="0"/>
                <a:cs typeface="Helvetica" panose="020B0604020202020204" pitchFamily="34" charset="0"/>
              </a:rPr>
              <a:t>	</a:t>
            </a:r>
            <a:r>
              <a:rPr lang="en-US" b="1" dirty="0" smtClean="0">
                <a:solidFill>
                  <a:prstClr val="white"/>
                </a:solidFill>
                <a:latin typeface="Helvetica" panose="020B0604020202020204" pitchFamily="34" charset="0"/>
                <a:cs typeface="Helvetica" panose="020B0604020202020204" pitchFamily="34" charset="0"/>
              </a:rPr>
              <a:t>CLINICAL &amp; 	QUALITY 	IMPROVEMENT 	FACULTY 	EXPERTS	</a:t>
            </a:r>
            <a:endParaRPr lang="en-US" b="1" dirty="0">
              <a:solidFill>
                <a:prstClr val="white"/>
              </a:solidFill>
            </a:endParaRPr>
          </a:p>
        </p:txBody>
      </p:sp>
      <p:sp>
        <p:nvSpPr>
          <p:cNvPr id="3" name="Rectangle 2"/>
          <p:cNvSpPr/>
          <p:nvPr/>
        </p:nvSpPr>
        <p:spPr>
          <a:xfrm>
            <a:off x="3124200" y="1357259"/>
            <a:ext cx="5345243" cy="4924425"/>
          </a:xfrm>
          <a:prstGeom prst="rect">
            <a:avLst/>
          </a:prstGeom>
        </p:spPr>
        <p:txBody>
          <a:bodyPr wrap="square">
            <a:spAutoFit/>
          </a:bodyPr>
          <a:lstStyle/>
          <a:p>
            <a:pPr>
              <a:spcAft>
                <a:spcPts val="1800"/>
              </a:spcAft>
            </a:pPr>
            <a:r>
              <a:rPr lang="en-US" b="1" dirty="0">
                <a:solidFill>
                  <a:prstClr val="black"/>
                </a:solidFill>
                <a:latin typeface="Helvetica Light" charset="0"/>
                <a:ea typeface="Helvetica Light" charset="0"/>
                <a:cs typeface="Helvetica Light" charset="0"/>
              </a:rPr>
              <a:t>Better Health Partnership </a:t>
            </a:r>
            <a:r>
              <a:rPr lang="en-US" dirty="0" smtClean="0">
                <a:solidFill>
                  <a:prstClr val="black"/>
                </a:solidFill>
                <a:latin typeface="Helvetica Light" charset="0"/>
                <a:ea typeface="Helvetica Light" charset="0"/>
                <a:cs typeface="Helvetica Light" charset="0"/>
              </a:rPr>
              <a:t>(Northeast Ohio)  </a:t>
            </a:r>
          </a:p>
          <a:p>
            <a:pPr marL="285750" indent="-285750">
              <a:spcAft>
                <a:spcPts val="1200"/>
              </a:spcAft>
              <a:buFont typeface="Arial" panose="020B0604020202020204" pitchFamily="34" charset="0"/>
              <a:buChar char="•"/>
            </a:pPr>
            <a:r>
              <a:rPr lang="en-US" sz="1600" dirty="0" smtClean="0">
                <a:solidFill>
                  <a:prstClr val="black"/>
                </a:solidFill>
                <a:latin typeface="Helvetica Light" charset="0"/>
                <a:ea typeface="Helvetica Light" charset="0"/>
                <a:cs typeface="Helvetica Light" charset="0"/>
              </a:rPr>
              <a:t>Practice Transformation, Population Management</a:t>
            </a:r>
          </a:p>
          <a:p>
            <a:pPr marL="285750" indent="-285750">
              <a:spcAft>
                <a:spcPts val="1200"/>
              </a:spcAft>
              <a:buFont typeface="Arial" panose="020B0604020202020204" pitchFamily="34" charset="0"/>
              <a:buChar char="•"/>
            </a:pPr>
            <a:r>
              <a:rPr lang="en-US" sz="1600" dirty="0" smtClean="0">
                <a:solidFill>
                  <a:prstClr val="black"/>
                </a:solidFill>
                <a:latin typeface="Helvetica Light" charset="0"/>
                <a:ea typeface="Helvetica Light" charset="0"/>
                <a:cs typeface="Helvetica Light" charset="0"/>
              </a:rPr>
              <a:t>QI methodology, innovation and reporting – application to CME/MOC </a:t>
            </a:r>
          </a:p>
          <a:p>
            <a:pPr marL="285750" indent="-285750">
              <a:spcAft>
                <a:spcPts val="1200"/>
              </a:spcAft>
              <a:buFont typeface="Arial" panose="020B0604020202020204" pitchFamily="34" charset="0"/>
              <a:buChar char="•"/>
            </a:pPr>
            <a:r>
              <a:rPr lang="en-US" sz="1600" dirty="0" smtClean="0">
                <a:solidFill>
                  <a:prstClr val="black"/>
                </a:solidFill>
                <a:latin typeface="Helvetica Light" charset="0"/>
                <a:ea typeface="Helvetica Light" charset="0"/>
                <a:cs typeface="Helvetica Light" charset="0"/>
              </a:rPr>
              <a:t>Hypertension best practice </a:t>
            </a:r>
          </a:p>
          <a:p>
            <a:pPr marL="285750" indent="-285750">
              <a:spcAft>
                <a:spcPts val="1800"/>
              </a:spcAft>
              <a:buFont typeface="Arial" panose="020B0604020202020204" pitchFamily="34" charset="0"/>
              <a:buChar char="•"/>
            </a:pPr>
            <a:endParaRPr lang="en-US" sz="2000" dirty="0" smtClean="0">
              <a:solidFill>
                <a:prstClr val="black"/>
              </a:solidFill>
              <a:latin typeface="Helvetica" panose="020B0604020202020204" pitchFamily="34" charset="0"/>
              <a:ea typeface="Arial" charset="0"/>
              <a:cs typeface="Helvetica" panose="020B0604020202020204" pitchFamily="34" charset="0"/>
            </a:endParaRPr>
          </a:p>
          <a:p>
            <a:pPr marL="285750" indent="-285750">
              <a:spcAft>
                <a:spcPts val="1800"/>
              </a:spcAft>
              <a:buFont typeface="Arial" panose="020B0604020202020204" pitchFamily="34" charset="0"/>
              <a:buChar char="•"/>
            </a:pPr>
            <a:endParaRPr lang="en-US" sz="2000" dirty="0" smtClean="0">
              <a:solidFill>
                <a:prstClr val="black"/>
              </a:solidFill>
              <a:latin typeface="Helvetica" panose="020B0604020202020204" pitchFamily="34" charset="0"/>
              <a:ea typeface="Arial" charset="0"/>
              <a:cs typeface="Helvetica" panose="020B0604020202020204" pitchFamily="34" charset="0"/>
            </a:endParaRPr>
          </a:p>
          <a:p>
            <a:pPr>
              <a:spcAft>
                <a:spcPts val="1800"/>
              </a:spcAft>
            </a:pPr>
            <a:r>
              <a:rPr lang="en-US" b="1" dirty="0" smtClean="0">
                <a:latin typeface="Helvetica" charset="0"/>
                <a:ea typeface="Helvetica" charset="0"/>
                <a:cs typeface="Helvetica" charset="0"/>
              </a:rPr>
              <a:t>Oregon </a:t>
            </a:r>
            <a:r>
              <a:rPr lang="en-US" b="1" dirty="0">
                <a:latin typeface="Helvetica" charset="0"/>
                <a:ea typeface="Helvetica" charset="0"/>
                <a:cs typeface="Helvetica" charset="0"/>
              </a:rPr>
              <a:t>Health Care Quality </a:t>
            </a:r>
            <a:r>
              <a:rPr lang="en-US" b="1" dirty="0" smtClean="0">
                <a:latin typeface="Helvetica" charset="0"/>
                <a:ea typeface="Helvetica" charset="0"/>
                <a:cs typeface="Helvetica" charset="0"/>
              </a:rPr>
              <a:t>Corporation</a:t>
            </a:r>
          </a:p>
          <a:p>
            <a:pPr marL="285750" indent="-285750">
              <a:spcAft>
                <a:spcPts val="1200"/>
              </a:spcAft>
              <a:buFont typeface="Arial" panose="020B0604020202020204" pitchFamily="34" charset="0"/>
              <a:buChar char="•"/>
            </a:pPr>
            <a:r>
              <a:rPr lang="en-US" sz="1600" dirty="0" smtClean="0">
                <a:solidFill>
                  <a:prstClr val="black"/>
                </a:solidFill>
                <a:latin typeface="Helvetica Light" charset="0"/>
                <a:ea typeface="Helvetica Light" charset="0"/>
                <a:cs typeface="Helvetica Light" charset="0"/>
              </a:rPr>
              <a:t>Patient </a:t>
            </a:r>
            <a:r>
              <a:rPr lang="en-US" sz="1600" dirty="0">
                <a:solidFill>
                  <a:prstClr val="black"/>
                </a:solidFill>
                <a:latin typeface="Helvetica Light" charset="0"/>
                <a:ea typeface="Helvetica Light" charset="0"/>
                <a:cs typeface="Helvetica Light" charset="0"/>
              </a:rPr>
              <a:t>centered medical home focus on building QI </a:t>
            </a:r>
            <a:r>
              <a:rPr lang="en-US" sz="1600" dirty="0" smtClean="0">
                <a:solidFill>
                  <a:prstClr val="black"/>
                </a:solidFill>
                <a:latin typeface="Helvetica Light" charset="0"/>
                <a:ea typeface="Helvetica Light" charset="0"/>
                <a:cs typeface="Helvetica Light" charset="0"/>
              </a:rPr>
              <a:t>infrastructure</a:t>
            </a:r>
          </a:p>
          <a:p>
            <a:pPr marL="285750" indent="-285750">
              <a:spcAft>
                <a:spcPts val="1200"/>
              </a:spcAft>
              <a:buFont typeface="Arial" panose="020B0604020202020204" pitchFamily="34" charset="0"/>
              <a:buChar char="•"/>
            </a:pPr>
            <a:r>
              <a:rPr lang="en-US" sz="1600" dirty="0" smtClean="0">
                <a:solidFill>
                  <a:prstClr val="black"/>
                </a:solidFill>
                <a:latin typeface="Helvetica Light" charset="0"/>
                <a:ea typeface="Helvetica Light" charset="0"/>
                <a:cs typeface="Helvetica Light" charset="0"/>
              </a:rPr>
              <a:t>Team-based </a:t>
            </a:r>
            <a:r>
              <a:rPr lang="en-US" sz="1600" dirty="0">
                <a:solidFill>
                  <a:prstClr val="black"/>
                </a:solidFill>
                <a:latin typeface="Helvetica Light" charset="0"/>
                <a:ea typeface="Helvetica Light" charset="0"/>
                <a:cs typeface="Helvetica Light" charset="0"/>
              </a:rPr>
              <a:t>care, </a:t>
            </a:r>
            <a:r>
              <a:rPr lang="en-US" sz="1600" dirty="0" smtClean="0">
                <a:solidFill>
                  <a:prstClr val="black"/>
                </a:solidFill>
                <a:latin typeface="Helvetica Light" charset="0"/>
                <a:ea typeface="Helvetica Light" charset="0"/>
                <a:cs typeface="Helvetica Light" charset="0"/>
              </a:rPr>
              <a:t>leadership/culture</a:t>
            </a:r>
          </a:p>
          <a:p>
            <a:pPr marL="285750" indent="-285750">
              <a:spcAft>
                <a:spcPts val="1200"/>
              </a:spcAft>
              <a:buFont typeface="Arial" panose="020B0604020202020204" pitchFamily="34" charset="0"/>
              <a:buChar char="•"/>
            </a:pPr>
            <a:r>
              <a:rPr lang="en-US" sz="1600" dirty="0" smtClean="0">
                <a:solidFill>
                  <a:prstClr val="black"/>
                </a:solidFill>
                <a:latin typeface="Helvetica Light" charset="0"/>
                <a:ea typeface="Helvetica Light" charset="0"/>
                <a:cs typeface="Helvetica Light" charset="0"/>
              </a:rPr>
              <a:t>Implementing </a:t>
            </a:r>
            <a:r>
              <a:rPr lang="en-US" sz="1600" dirty="0">
                <a:solidFill>
                  <a:prstClr val="black"/>
                </a:solidFill>
                <a:latin typeface="Helvetica Light" charset="0"/>
                <a:ea typeface="Helvetica Light" charset="0"/>
                <a:cs typeface="Helvetica Light" charset="0"/>
              </a:rPr>
              <a:t>total cost of care reporting </a:t>
            </a:r>
            <a:endParaRPr lang="en-US" sz="2000" dirty="0">
              <a:solidFill>
                <a:prstClr val="black"/>
              </a:solidFill>
              <a:latin typeface="Helvetica Light" charset="0"/>
              <a:ea typeface="Helvetica Light" charset="0"/>
              <a:cs typeface="Helvetica Light"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20504" y="592958"/>
            <a:ext cx="2571429" cy="857143"/>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80821" y="3463871"/>
            <a:ext cx="2032000" cy="711200"/>
          </a:xfrm>
          <a:prstGeom prst="rect">
            <a:avLst/>
          </a:prstGeom>
        </p:spPr>
      </p:pic>
    </p:spTree>
    <p:extLst>
      <p:ext uri="{BB962C8B-B14F-4D97-AF65-F5344CB8AC3E}">
        <p14:creationId xmlns:p14="http://schemas.microsoft.com/office/powerpoint/2010/main" val="2870422181"/>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914400"/>
            <a:ext cx="2362200" cy="4224270"/>
          </a:xfrm>
        </p:spPr>
        <p:txBody>
          <a:bodyPr/>
          <a:lstStyle/>
          <a:p>
            <a:r>
              <a:rPr lang="en-US" sz="2400" dirty="0" smtClean="0">
                <a:solidFill>
                  <a:srgbClr val="000000"/>
                </a:solidFill>
                <a:latin typeface="Helvetica" panose="020B0604020202020204" pitchFamily="34" charset="0"/>
                <a:cs typeface="Helvetica" panose="020B0604020202020204" pitchFamily="34" charset="0"/>
              </a:rPr>
              <a:t/>
            </a:r>
            <a:br>
              <a:rPr lang="en-US" sz="2400" dirty="0" smtClean="0">
                <a:solidFill>
                  <a:srgbClr val="000000"/>
                </a:solidFill>
                <a:latin typeface="Helvetica" panose="020B0604020202020204" pitchFamily="34" charset="0"/>
                <a:cs typeface="Helvetica" panose="020B0604020202020204" pitchFamily="34" charset="0"/>
              </a:rPr>
            </a:br>
            <a:r>
              <a:rPr lang="en-US" sz="2400" dirty="0">
                <a:solidFill>
                  <a:srgbClr val="000000"/>
                </a:solidFill>
                <a:latin typeface="Helvetica" panose="020B0604020202020204" pitchFamily="34" charset="0"/>
                <a:cs typeface="Helvetica" panose="020B0604020202020204" pitchFamily="34" charset="0"/>
              </a:rPr>
              <a:t/>
            </a:r>
            <a:br>
              <a:rPr lang="en-US" sz="2400" dirty="0">
                <a:solidFill>
                  <a:srgbClr val="000000"/>
                </a:solidFill>
                <a:latin typeface="Helvetica" panose="020B0604020202020204" pitchFamily="34" charset="0"/>
                <a:cs typeface="Helvetica" panose="020B0604020202020204" pitchFamily="34" charset="0"/>
              </a:rPr>
            </a:br>
            <a:r>
              <a:rPr lang="en-US" sz="2400" dirty="0" smtClean="0">
                <a:solidFill>
                  <a:srgbClr val="000000"/>
                </a:solidFill>
                <a:latin typeface="Helvetica" panose="020B0604020202020204" pitchFamily="34" charset="0"/>
                <a:cs typeface="Helvetica" panose="020B0604020202020204" pitchFamily="34" charset="0"/>
              </a:rPr>
              <a:t/>
            </a:r>
            <a:br>
              <a:rPr lang="en-US" sz="2400" dirty="0" smtClean="0">
                <a:solidFill>
                  <a:srgbClr val="000000"/>
                </a:solidFill>
                <a:latin typeface="Helvetica" panose="020B0604020202020204" pitchFamily="34" charset="0"/>
                <a:cs typeface="Helvetica" panose="020B0604020202020204" pitchFamily="34" charset="0"/>
              </a:rPr>
            </a:br>
            <a:r>
              <a:rPr lang="en-US" sz="2400" dirty="0">
                <a:solidFill>
                  <a:srgbClr val="000000"/>
                </a:solidFill>
                <a:latin typeface="Helvetica" panose="020B0604020202020204" pitchFamily="34" charset="0"/>
                <a:cs typeface="Helvetica" panose="020B0604020202020204" pitchFamily="34" charset="0"/>
              </a:rPr>
              <a:t/>
            </a:r>
            <a:br>
              <a:rPr lang="en-US" sz="2400" dirty="0">
                <a:solidFill>
                  <a:srgbClr val="000000"/>
                </a:solidFill>
                <a:latin typeface="Helvetica" panose="020B0604020202020204" pitchFamily="34" charset="0"/>
                <a:cs typeface="Helvetica" panose="020B0604020202020204" pitchFamily="34" charset="0"/>
              </a:rPr>
            </a:br>
            <a:r>
              <a:rPr lang="en-US" sz="2400" dirty="0" smtClean="0">
                <a:solidFill>
                  <a:srgbClr val="000000"/>
                </a:solidFill>
                <a:latin typeface="Helvetica" panose="020B0604020202020204" pitchFamily="34" charset="0"/>
                <a:cs typeface="Helvetica" panose="020B0604020202020204" pitchFamily="34" charset="0"/>
              </a:rPr>
              <a:t/>
            </a:r>
            <a:br>
              <a:rPr lang="en-US" sz="2400" dirty="0" smtClean="0">
                <a:solidFill>
                  <a:srgbClr val="000000"/>
                </a:solidFill>
                <a:latin typeface="Helvetica" panose="020B0604020202020204" pitchFamily="34" charset="0"/>
                <a:cs typeface="Helvetica" panose="020B0604020202020204" pitchFamily="34" charset="0"/>
              </a:rPr>
            </a:br>
            <a:r>
              <a:rPr lang="en-US" sz="2400" dirty="0">
                <a:solidFill>
                  <a:srgbClr val="000000"/>
                </a:solidFill>
                <a:latin typeface="Helvetica" panose="020B0604020202020204" pitchFamily="34" charset="0"/>
                <a:cs typeface="Helvetica" panose="020B0604020202020204" pitchFamily="34" charset="0"/>
              </a:rPr>
              <a:t/>
            </a:r>
            <a:br>
              <a:rPr lang="en-US" sz="2400" dirty="0">
                <a:solidFill>
                  <a:srgbClr val="000000"/>
                </a:solidFill>
                <a:latin typeface="Helvetica" panose="020B0604020202020204" pitchFamily="34" charset="0"/>
                <a:cs typeface="Helvetica" panose="020B0604020202020204" pitchFamily="34" charset="0"/>
              </a:rPr>
            </a:br>
            <a:r>
              <a:rPr lang="en-US" sz="2400" dirty="0" smtClean="0">
                <a:solidFill>
                  <a:srgbClr val="000000"/>
                </a:solidFill>
                <a:latin typeface="Helvetica" panose="020B0604020202020204" pitchFamily="34" charset="0"/>
                <a:cs typeface="Helvetica" panose="020B0604020202020204" pitchFamily="34" charset="0"/>
              </a:rPr>
              <a:t/>
            </a:r>
            <a:br>
              <a:rPr lang="en-US" sz="2400" dirty="0" smtClean="0">
                <a:solidFill>
                  <a:srgbClr val="000000"/>
                </a:solidFill>
                <a:latin typeface="Helvetica" panose="020B0604020202020204" pitchFamily="34" charset="0"/>
                <a:cs typeface="Helvetica" panose="020B0604020202020204" pitchFamily="34" charset="0"/>
              </a:rPr>
            </a:br>
            <a:r>
              <a:rPr lang="en-US" sz="2400" dirty="0">
                <a:solidFill>
                  <a:srgbClr val="000000"/>
                </a:solidFill>
                <a:latin typeface="Helvetica" panose="020B0604020202020204" pitchFamily="34" charset="0"/>
                <a:cs typeface="Helvetica" panose="020B0604020202020204" pitchFamily="34" charset="0"/>
              </a:rPr>
              <a:t/>
            </a:r>
            <a:br>
              <a:rPr lang="en-US" sz="2400" dirty="0">
                <a:solidFill>
                  <a:srgbClr val="000000"/>
                </a:solidFill>
                <a:latin typeface="Helvetica" panose="020B0604020202020204" pitchFamily="34" charset="0"/>
                <a:cs typeface="Helvetica" panose="020B0604020202020204" pitchFamily="34" charset="0"/>
              </a:rPr>
            </a:br>
            <a:r>
              <a:rPr lang="en-US" sz="2400" dirty="0" smtClean="0">
                <a:solidFill>
                  <a:srgbClr val="000000"/>
                </a:solidFill>
                <a:latin typeface="Helvetica" panose="020B0604020202020204" pitchFamily="34" charset="0"/>
                <a:cs typeface="Helvetica" panose="020B0604020202020204" pitchFamily="34" charset="0"/>
              </a:rPr>
              <a:t/>
            </a:r>
            <a:br>
              <a:rPr lang="en-US" sz="2400" dirty="0" smtClean="0">
                <a:solidFill>
                  <a:srgbClr val="000000"/>
                </a:solidFill>
                <a:latin typeface="Helvetica" panose="020B0604020202020204" pitchFamily="34" charset="0"/>
                <a:cs typeface="Helvetica" panose="020B0604020202020204" pitchFamily="34" charset="0"/>
              </a:rPr>
            </a:br>
            <a:endParaRPr lang="en-US" dirty="0"/>
          </a:p>
        </p:txBody>
      </p:sp>
      <p:sp>
        <p:nvSpPr>
          <p:cNvPr id="4" name="Content Placeholder 3"/>
          <p:cNvSpPr>
            <a:spLocks noGrp="1"/>
          </p:cNvSpPr>
          <p:nvPr>
            <p:ph sz="quarter" idx="1"/>
          </p:nvPr>
        </p:nvSpPr>
        <p:spPr>
          <a:xfrm>
            <a:off x="3124200" y="1513840"/>
            <a:ext cx="5638800" cy="4582160"/>
          </a:xfrm>
        </p:spPr>
        <p:txBody>
          <a:bodyPr>
            <a:normAutofit/>
          </a:bodyPr>
          <a:lstStyle/>
          <a:p>
            <a:pPr marL="0" indent="0">
              <a:spcAft>
                <a:spcPts val="600"/>
              </a:spcAft>
              <a:buNone/>
              <a:tabLst>
                <a:tab pos="139700" algn="l"/>
                <a:tab pos="457200" algn="l"/>
              </a:tabLst>
            </a:pPr>
            <a:r>
              <a:rPr lang="en-US" sz="1800" dirty="0" smtClean="0">
                <a:solidFill>
                  <a:prstClr val="black"/>
                </a:solidFill>
                <a:latin typeface="Helvetica Light" charset="0"/>
                <a:ea typeface="Helvetica Light" charset="0"/>
                <a:cs typeface="Helvetica Light" charset="0"/>
              </a:rPr>
              <a:t>Institute </a:t>
            </a:r>
            <a:r>
              <a:rPr lang="en-US" sz="1800" dirty="0">
                <a:solidFill>
                  <a:prstClr val="black"/>
                </a:solidFill>
                <a:latin typeface="Helvetica Light" charset="0"/>
                <a:ea typeface="Helvetica Light" charset="0"/>
                <a:cs typeface="Helvetica Light" charset="0"/>
              </a:rPr>
              <a:t>for Clinical Systems Improvement </a:t>
            </a:r>
            <a:r>
              <a:rPr lang="en-US" sz="1800" b="0" dirty="0" smtClean="0">
                <a:solidFill>
                  <a:prstClr val="black"/>
                </a:solidFill>
                <a:latin typeface="Helvetica Light" charset="0"/>
                <a:ea typeface="Helvetica Light" charset="0"/>
                <a:cs typeface="Helvetica Light" charset="0"/>
              </a:rPr>
              <a:t>(MN)</a:t>
            </a:r>
            <a:endParaRPr lang="en-US" sz="1800" b="0" dirty="0">
              <a:solidFill>
                <a:prstClr val="black"/>
              </a:solidFill>
              <a:latin typeface="Helvetica Light" charset="0"/>
              <a:ea typeface="Helvetica Light" charset="0"/>
              <a:cs typeface="Helvetica Light" charset="0"/>
            </a:endParaRPr>
          </a:p>
          <a:p>
            <a:pPr>
              <a:spcAft>
                <a:spcPts val="600"/>
              </a:spcAft>
              <a:tabLst>
                <a:tab pos="139700" algn="l"/>
                <a:tab pos="457200" algn="l"/>
              </a:tabLst>
            </a:pPr>
            <a:r>
              <a:rPr lang="en-US" sz="1600" b="0" dirty="0" smtClean="0">
                <a:solidFill>
                  <a:prstClr val="black"/>
                </a:solidFill>
                <a:latin typeface="Helvetica Light" charset="0"/>
                <a:ea typeface="Helvetica Light" charset="0"/>
                <a:cs typeface="Helvetica Light" charset="0"/>
              </a:rPr>
              <a:t>Engaging physician in improving total cost of care </a:t>
            </a:r>
          </a:p>
          <a:p>
            <a:pPr>
              <a:spcAft>
                <a:spcPts val="600"/>
              </a:spcAft>
              <a:tabLst>
                <a:tab pos="139700" algn="l"/>
                <a:tab pos="457200" algn="l"/>
              </a:tabLst>
            </a:pPr>
            <a:r>
              <a:rPr lang="en-US" sz="1600" b="0" dirty="0" smtClean="0">
                <a:solidFill>
                  <a:prstClr val="black"/>
                </a:solidFill>
                <a:latin typeface="Helvetica Light" charset="0"/>
                <a:ea typeface="Helvetica Light" charset="0"/>
                <a:cs typeface="Helvetica Light" charset="0"/>
              </a:rPr>
              <a:t>Behavioral </a:t>
            </a:r>
            <a:r>
              <a:rPr lang="en-US" sz="1600" b="0" dirty="0">
                <a:solidFill>
                  <a:prstClr val="black"/>
                </a:solidFill>
                <a:latin typeface="Helvetica Light" charset="0"/>
                <a:ea typeface="Helvetica Light" charset="0"/>
                <a:cs typeface="Helvetica Light" charset="0"/>
              </a:rPr>
              <a:t>health integration and improvement</a:t>
            </a:r>
          </a:p>
          <a:p>
            <a:endParaRPr lang="en-US" b="0" dirty="0" smtClean="0">
              <a:latin typeface="Helvetica Light" charset="0"/>
              <a:ea typeface="Helvetica Light" charset="0"/>
              <a:cs typeface="Helvetica Light" charset="0"/>
            </a:endParaRPr>
          </a:p>
          <a:p>
            <a:pPr marL="0" indent="0">
              <a:buNone/>
            </a:pPr>
            <a:endParaRPr lang="en-US" sz="2100" b="0" dirty="0" smtClean="0">
              <a:latin typeface="Helvetica Light" charset="0"/>
              <a:ea typeface="Helvetica Light" charset="0"/>
              <a:cs typeface="Helvetica Light" charset="0"/>
            </a:endParaRPr>
          </a:p>
          <a:p>
            <a:pPr marL="0" indent="0">
              <a:buNone/>
            </a:pPr>
            <a:endParaRPr lang="en-US" sz="2100" dirty="0" smtClean="0">
              <a:latin typeface="Helvetica Light" charset="0"/>
              <a:ea typeface="Helvetica Light" charset="0"/>
              <a:cs typeface="Helvetica Light" charset="0"/>
            </a:endParaRPr>
          </a:p>
          <a:p>
            <a:pPr marL="0" indent="0">
              <a:buNone/>
            </a:pPr>
            <a:r>
              <a:rPr lang="en-US" sz="1800" dirty="0" smtClean="0">
                <a:latin typeface="Helvetica Light" charset="0"/>
                <a:ea typeface="Helvetica Light" charset="0"/>
                <a:cs typeface="Helvetica Light" charset="0"/>
              </a:rPr>
              <a:t>Minnesota </a:t>
            </a:r>
            <a:r>
              <a:rPr lang="en-US" sz="1800" dirty="0">
                <a:latin typeface="Helvetica Light" charset="0"/>
                <a:ea typeface="Helvetica Light" charset="0"/>
                <a:cs typeface="Helvetica Light" charset="0"/>
              </a:rPr>
              <a:t>Community </a:t>
            </a:r>
            <a:r>
              <a:rPr lang="en-US" sz="1800" dirty="0" smtClean="0">
                <a:latin typeface="Helvetica Light" charset="0"/>
                <a:ea typeface="Helvetica Light" charset="0"/>
                <a:cs typeface="Helvetica Light" charset="0"/>
              </a:rPr>
              <a:t>Measurement</a:t>
            </a:r>
          </a:p>
          <a:p>
            <a:pPr marL="0">
              <a:lnSpc>
                <a:spcPct val="107000"/>
              </a:lnSpc>
              <a:spcBef>
                <a:spcPts val="0"/>
              </a:spcBef>
            </a:pPr>
            <a:r>
              <a:rPr lang="en-US" sz="1600" b="0" dirty="0">
                <a:latin typeface="Helvetica Light" charset="0"/>
                <a:ea typeface="Helvetica Light" charset="0"/>
                <a:cs typeface="Helvetica Light" charset="0"/>
              </a:rPr>
              <a:t>Understanding, measuring and uses of </a:t>
            </a:r>
            <a:r>
              <a:rPr lang="en-US" sz="1600" b="0" dirty="0" smtClean="0">
                <a:latin typeface="Helvetica Light" charset="0"/>
                <a:ea typeface="Helvetica Light" charset="0"/>
                <a:cs typeface="Helvetica Light" charset="0"/>
              </a:rPr>
              <a:t>total cost of care </a:t>
            </a:r>
            <a:r>
              <a:rPr lang="en-US" sz="1600" b="0" dirty="0">
                <a:latin typeface="Helvetica Light" charset="0"/>
                <a:ea typeface="Helvetica Light" charset="0"/>
                <a:cs typeface="Helvetica Light" charset="0"/>
              </a:rPr>
              <a:t>measurement </a:t>
            </a:r>
          </a:p>
          <a:p>
            <a:r>
              <a:rPr lang="en-US" sz="1600" b="0" dirty="0" smtClean="0">
                <a:latin typeface="Helvetica Light" charset="0"/>
                <a:ea typeface="Helvetica Light" charset="0"/>
                <a:cs typeface="Helvetica Light" charset="0"/>
              </a:rPr>
              <a:t>Measuring and Reporting Depression Screening </a:t>
            </a:r>
            <a:endParaRPr lang="en-US" sz="1600" b="0" dirty="0">
              <a:solidFill>
                <a:prstClr val="black"/>
              </a:solidFill>
              <a:latin typeface="Helvetica Light" charset="0"/>
              <a:ea typeface="Helvetica Light" charset="0"/>
              <a:cs typeface="Helvetica Light" charset="0"/>
            </a:endParaRPr>
          </a:p>
          <a:p>
            <a:endParaRPr lang="en-US" sz="2100"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2223" y="2864623"/>
            <a:ext cx="2434590" cy="1080135"/>
          </a:xfrm>
          <a:prstGeom prst="rect">
            <a:avLst/>
          </a:prstGeom>
        </p:spPr>
      </p:pic>
      <p:pic>
        <p:nvPicPr>
          <p:cNvPr id="8" name="Picture 7"/>
          <p:cNvPicPr>
            <a:picLocks noChangeAspect="1"/>
          </p:cNvPicPr>
          <p:nvPr/>
        </p:nvPicPr>
        <p:blipFill>
          <a:blip r:embed="rId4"/>
          <a:stretch>
            <a:fillRect/>
          </a:stretch>
        </p:blipFill>
        <p:spPr>
          <a:xfrm>
            <a:off x="4580104" y="787559"/>
            <a:ext cx="2405063" cy="726281"/>
          </a:xfrm>
          <a:prstGeom prst="rect">
            <a:avLst/>
          </a:prstGeom>
        </p:spPr>
      </p:pic>
      <p:sp>
        <p:nvSpPr>
          <p:cNvPr id="9" name="Rectangle 8"/>
          <p:cNvSpPr/>
          <p:nvPr/>
        </p:nvSpPr>
        <p:spPr>
          <a:xfrm>
            <a:off x="182880" y="665480"/>
            <a:ext cx="2722879" cy="2739211"/>
          </a:xfrm>
          <a:prstGeom prst="rect">
            <a:avLst/>
          </a:prstGeom>
        </p:spPr>
        <p:txBody>
          <a:bodyPr wrap="square">
            <a:spAutoFit/>
          </a:bodyPr>
          <a:lstStyle/>
          <a:p>
            <a:endParaRPr lang="en-US" sz="2000" dirty="0" smtClean="0">
              <a:solidFill>
                <a:prstClr val="white"/>
              </a:solidFill>
              <a:latin typeface="Helvetica" panose="020B0604020202020204" pitchFamily="34" charset="0"/>
              <a:cs typeface="Helvetica" panose="020B0604020202020204" pitchFamily="34" charset="0"/>
            </a:endParaRPr>
          </a:p>
          <a:p>
            <a:r>
              <a:rPr lang="en-US" sz="2000" dirty="0" smtClean="0">
                <a:solidFill>
                  <a:prstClr val="white"/>
                </a:solidFill>
                <a:latin typeface="Helvetica" panose="020B0604020202020204" pitchFamily="34" charset="0"/>
                <a:cs typeface="Helvetica" panose="020B0604020202020204" pitchFamily="34" charset="0"/>
              </a:rPr>
              <a:t>NRHI’s High-Value Care SAN </a:t>
            </a:r>
          </a:p>
          <a:p>
            <a:endParaRPr lang="en-US" sz="2200" i="1" dirty="0">
              <a:solidFill>
                <a:prstClr val="white"/>
              </a:solidFill>
              <a:latin typeface="Helvetica" panose="020B0604020202020204" pitchFamily="34" charset="0"/>
              <a:cs typeface="Helvetica" panose="020B0604020202020204" pitchFamily="34" charset="0"/>
            </a:endParaRPr>
          </a:p>
          <a:p>
            <a:r>
              <a:rPr lang="en-US" sz="1600" b="1" dirty="0" smtClean="0">
                <a:solidFill>
                  <a:prstClr val="white"/>
                </a:solidFill>
                <a:latin typeface="Helvetica" panose="020B0604020202020204" pitchFamily="34" charset="0"/>
                <a:cs typeface="Helvetica" panose="020B0604020202020204" pitchFamily="34" charset="0"/>
              </a:rPr>
              <a:t>	</a:t>
            </a:r>
            <a:r>
              <a:rPr lang="en-US" b="1" dirty="0" smtClean="0">
                <a:solidFill>
                  <a:prstClr val="white"/>
                </a:solidFill>
                <a:latin typeface="Helvetica" panose="020B0604020202020204" pitchFamily="34" charset="0"/>
                <a:cs typeface="Helvetica" panose="020B0604020202020204" pitchFamily="34" charset="0"/>
              </a:rPr>
              <a:t>CLINICAL &amp; 	QUALITY 	IMPROVEMENT 	FACULTY 	EXPERTS	</a:t>
            </a:r>
            <a:endParaRPr lang="en-US" b="1" dirty="0">
              <a:solidFill>
                <a:prstClr val="white"/>
              </a:solidFill>
            </a:endParaRPr>
          </a:p>
        </p:txBody>
      </p:sp>
    </p:spTree>
    <p:extLst>
      <p:ext uri="{BB962C8B-B14F-4D97-AF65-F5344CB8AC3E}">
        <p14:creationId xmlns:p14="http://schemas.microsoft.com/office/powerpoint/2010/main" val="4172793772"/>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914400"/>
            <a:ext cx="2362200" cy="4224270"/>
          </a:xfrm>
        </p:spPr>
        <p:txBody>
          <a:bodyPr/>
          <a:lstStyle/>
          <a:p>
            <a:r>
              <a:rPr lang="en-US" sz="2400" dirty="0" smtClean="0">
                <a:solidFill>
                  <a:srgbClr val="000000"/>
                </a:solidFill>
                <a:latin typeface="Helvetica" panose="020B0604020202020204" pitchFamily="34" charset="0"/>
                <a:cs typeface="Helvetica" panose="020B0604020202020204" pitchFamily="34" charset="0"/>
              </a:rPr>
              <a:t/>
            </a:r>
            <a:br>
              <a:rPr lang="en-US" sz="2400" dirty="0" smtClean="0">
                <a:solidFill>
                  <a:srgbClr val="000000"/>
                </a:solidFill>
                <a:latin typeface="Helvetica" panose="020B0604020202020204" pitchFamily="34" charset="0"/>
                <a:cs typeface="Helvetica" panose="020B0604020202020204" pitchFamily="34" charset="0"/>
              </a:rPr>
            </a:br>
            <a:r>
              <a:rPr lang="en-US" sz="2400" dirty="0">
                <a:solidFill>
                  <a:srgbClr val="000000"/>
                </a:solidFill>
                <a:latin typeface="Helvetica" panose="020B0604020202020204" pitchFamily="34" charset="0"/>
                <a:cs typeface="Helvetica" panose="020B0604020202020204" pitchFamily="34" charset="0"/>
              </a:rPr>
              <a:t/>
            </a:r>
            <a:br>
              <a:rPr lang="en-US" sz="2400" dirty="0">
                <a:solidFill>
                  <a:srgbClr val="000000"/>
                </a:solidFill>
                <a:latin typeface="Helvetica" panose="020B0604020202020204" pitchFamily="34" charset="0"/>
                <a:cs typeface="Helvetica" panose="020B0604020202020204" pitchFamily="34" charset="0"/>
              </a:rPr>
            </a:br>
            <a:r>
              <a:rPr lang="en-US" sz="2400" dirty="0" smtClean="0">
                <a:solidFill>
                  <a:srgbClr val="000000"/>
                </a:solidFill>
                <a:latin typeface="Helvetica" panose="020B0604020202020204" pitchFamily="34" charset="0"/>
                <a:cs typeface="Helvetica" panose="020B0604020202020204" pitchFamily="34" charset="0"/>
              </a:rPr>
              <a:t/>
            </a:r>
            <a:br>
              <a:rPr lang="en-US" sz="2400" dirty="0" smtClean="0">
                <a:solidFill>
                  <a:srgbClr val="000000"/>
                </a:solidFill>
                <a:latin typeface="Helvetica" panose="020B0604020202020204" pitchFamily="34" charset="0"/>
                <a:cs typeface="Helvetica" panose="020B0604020202020204" pitchFamily="34" charset="0"/>
              </a:rPr>
            </a:br>
            <a:r>
              <a:rPr lang="en-US" sz="2400" dirty="0">
                <a:solidFill>
                  <a:srgbClr val="000000"/>
                </a:solidFill>
                <a:latin typeface="Helvetica" panose="020B0604020202020204" pitchFamily="34" charset="0"/>
                <a:cs typeface="Helvetica" panose="020B0604020202020204" pitchFamily="34" charset="0"/>
              </a:rPr>
              <a:t/>
            </a:r>
            <a:br>
              <a:rPr lang="en-US" sz="2400" dirty="0">
                <a:solidFill>
                  <a:srgbClr val="000000"/>
                </a:solidFill>
                <a:latin typeface="Helvetica" panose="020B0604020202020204" pitchFamily="34" charset="0"/>
                <a:cs typeface="Helvetica" panose="020B0604020202020204" pitchFamily="34" charset="0"/>
              </a:rPr>
            </a:br>
            <a:r>
              <a:rPr lang="en-US" sz="2400" dirty="0" smtClean="0">
                <a:solidFill>
                  <a:srgbClr val="000000"/>
                </a:solidFill>
                <a:latin typeface="Helvetica" panose="020B0604020202020204" pitchFamily="34" charset="0"/>
                <a:cs typeface="Helvetica" panose="020B0604020202020204" pitchFamily="34" charset="0"/>
              </a:rPr>
              <a:t/>
            </a:r>
            <a:br>
              <a:rPr lang="en-US" sz="2400" dirty="0" smtClean="0">
                <a:solidFill>
                  <a:srgbClr val="000000"/>
                </a:solidFill>
                <a:latin typeface="Helvetica" panose="020B0604020202020204" pitchFamily="34" charset="0"/>
                <a:cs typeface="Helvetica" panose="020B0604020202020204" pitchFamily="34" charset="0"/>
              </a:rPr>
            </a:br>
            <a:r>
              <a:rPr lang="en-US" sz="2400" dirty="0">
                <a:solidFill>
                  <a:srgbClr val="000000"/>
                </a:solidFill>
                <a:latin typeface="Helvetica" panose="020B0604020202020204" pitchFamily="34" charset="0"/>
                <a:cs typeface="Helvetica" panose="020B0604020202020204" pitchFamily="34" charset="0"/>
              </a:rPr>
              <a:t/>
            </a:r>
            <a:br>
              <a:rPr lang="en-US" sz="2400" dirty="0">
                <a:solidFill>
                  <a:srgbClr val="000000"/>
                </a:solidFill>
                <a:latin typeface="Helvetica" panose="020B0604020202020204" pitchFamily="34" charset="0"/>
                <a:cs typeface="Helvetica" panose="020B0604020202020204" pitchFamily="34" charset="0"/>
              </a:rPr>
            </a:br>
            <a:r>
              <a:rPr lang="en-US" sz="2400" dirty="0" smtClean="0">
                <a:solidFill>
                  <a:srgbClr val="000000"/>
                </a:solidFill>
                <a:latin typeface="Helvetica" panose="020B0604020202020204" pitchFamily="34" charset="0"/>
                <a:cs typeface="Helvetica" panose="020B0604020202020204" pitchFamily="34" charset="0"/>
              </a:rPr>
              <a:t/>
            </a:r>
            <a:br>
              <a:rPr lang="en-US" sz="2400" dirty="0" smtClean="0">
                <a:solidFill>
                  <a:srgbClr val="000000"/>
                </a:solidFill>
                <a:latin typeface="Helvetica" panose="020B0604020202020204" pitchFamily="34" charset="0"/>
                <a:cs typeface="Helvetica" panose="020B0604020202020204" pitchFamily="34" charset="0"/>
              </a:rPr>
            </a:br>
            <a:r>
              <a:rPr lang="en-US" sz="2400" dirty="0">
                <a:solidFill>
                  <a:srgbClr val="000000"/>
                </a:solidFill>
                <a:latin typeface="Helvetica" panose="020B0604020202020204" pitchFamily="34" charset="0"/>
                <a:cs typeface="Helvetica" panose="020B0604020202020204" pitchFamily="34" charset="0"/>
              </a:rPr>
              <a:t/>
            </a:r>
            <a:br>
              <a:rPr lang="en-US" sz="2400" dirty="0">
                <a:solidFill>
                  <a:srgbClr val="000000"/>
                </a:solidFill>
                <a:latin typeface="Helvetica" panose="020B0604020202020204" pitchFamily="34" charset="0"/>
                <a:cs typeface="Helvetica" panose="020B0604020202020204" pitchFamily="34" charset="0"/>
              </a:rPr>
            </a:br>
            <a:r>
              <a:rPr lang="en-US" sz="2400" dirty="0" smtClean="0">
                <a:solidFill>
                  <a:srgbClr val="000000"/>
                </a:solidFill>
                <a:latin typeface="Helvetica" panose="020B0604020202020204" pitchFamily="34" charset="0"/>
                <a:cs typeface="Helvetica" panose="020B0604020202020204" pitchFamily="34" charset="0"/>
              </a:rPr>
              <a:t/>
            </a:r>
            <a:br>
              <a:rPr lang="en-US" sz="2400" dirty="0" smtClean="0">
                <a:solidFill>
                  <a:srgbClr val="000000"/>
                </a:solidFill>
                <a:latin typeface="Helvetica" panose="020B0604020202020204" pitchFamily="34" charset="0"/>
                <a:cs typeface="Helvetica" panose="020B0604020202020204" pitchFamily="34" charset="0"/>
              </a:rPr>
            </a:br>
            <a:r>
              <a:rPr lang="en-US" sz="2400" dirty="0">
                <a:solidFill>
                  <a:srgbClr val="000000"/>
                </a:solidFill>
                <a:latin typeface="Helvetica" panose="020B0604020202020204" pitchFamily="34" charset="0"/>
                <a:cs typeface="Helvetica" panose="020B0604020202020204" pitchFamily="34" charset="0"/>
              </a:rPr>
              <a:t/>
            </a:r>
            <a:br>
              <a:rPr lang="en-US" sz="2400" dirty="0">
                <a:solidFill>
                  <a:srgbClr val="000000"/>
                </a:solidFill>
                <a:latin typeface="Helvetica" panose="020B0604020202020204" pitchFamily="34" charset="0"/>
                <a:cs typeface="Helvetica" panose="020B0604020202020204" pitchFamily="34" charset="0"/>
              </a:rPr>
            </a:br>
            <a:r>
              <a:rPr lang="en-US" sz="2400" dirty="0" smtClean="0">
                <a:solidFill>
                  <a:srgbClr val="000000"/>
                </a:solidFill>
                <a:latin typeface="Helvetica" panose="020B0604020202020204" pitchFamily="34" charset="0"/>
                <a:cs typeface="Helvetica" panose="020B0604020202020204" pitchFamily="34" charset="0"/>
              </a:rPr>
              <a:t/>
            </a:r>
            <a:br>
              <a:rPr lang="en-US" sz="2400" dirty="0" smtClean="0">
                <a:solidFill>
                  <a:srgbClr val="000000"/>
                </a:solidFill>
                <a:latin typeface="Helvetica" panose="020B0604020202020204" pitchFamily="34" charset="0"/>
                <a:cs typeface="Helvetica" panose="020B0604020202020204" pitchFamily="34" charset="0"/>
              </a:rPr>
            </a:br>
            <a:endParaRPr lang="en-US" dirty="0"/>
          </a:p>
        </p:txBody>
      </p:sp>
      <p:sp>
        <p:nvSpPr>
          <p:cNvPr id="4" name="Content Placeholder 3"/>
          <p:cNvSpPr>
            <a:spLocks noGrp="1"/>
          </p:cNvSpPr>
          <p:nvPr>
            <p:ph sz="quarter" idx="1"/>
          </p:nvPr>
        </p:nvSpPr>
        <p:spPr>
          <a:xfrm>
            <a:off x="3171372" y="665824"/>
            <a:ext cx="5638800" cy="5410200"/>
          </a:xfrm>
        </p:spPr>
        <p:txBody>
          <a:bodyPr>
            <a:normAutofit/>
          </a:bodyPr>
          <a:lstStyle/>
          <a:p>
            <a:endParaRPr lang="en-US" b="0" dirty="0" smtClean="0">
              <a:solidFill>
                <a:prstClr val="black"/>
              </a:solidFill>
              <a:latin typeface="Helvetica" panose="020B0604020202020204" pitchFamily="34" charset="0"/>
              <a:ea typeface="Arial" charset="0"/>
              <a:cs typeface="Helvetica" panose="020B0604020202020204" pitchFamily="34" charset="0"/>
            </a:endParaRPr>
          </a:p>
          <a:p>
            <a:endParaRPr lang="en-US" b="0" dirty="0">
              <a:solidFill>
                <a:prstClr val="black"/>
              </a:solidFill>
              <a:latin typeface="Helvetica" panose="020B0604020202020204" pitchFamily="34" charset="0"/>
              <a:ea typeface="Arial" charset="0"/>
              <a:cs typeface="Helvetica" panose="020B0604020202020204" pitchFamily="34" charset="0"/>
            </a:endParaRPr>
          </a:p>
          <a:p>
            <a:pPr marL="0" indent="0">
              <a:buNone/>
            </a:pPr>
            <a:endParaRPr lang="en-US" b="0" dirty="0" smtClean="0">
              <a:solidFill>
                <a:prstClr val="black"/>
              </a:solidFill>
              <a:latin typeface="Helvetica" panose="020B0604020202020204" pitchFamily="34" charset="0"/>
              <a:ea typeface="Arial" charset="0"/>
              <a:cs typeface="Helvetica" panose="020B0604020202020204" pitchFamily="34" charset="0"/>
            </a:endParaRPr>
          </a:p>
          <a:p>
            <a:pPr marL="0" indent="0">
              <a:buNone/>
            </a:pPr>
            <a:endParaRPr lang="en-US" b="0" dirty="0">
              <a:solidFill>
                <a:prstClr val="black"/>
              </a:solidFill>
              <a:latin typeface="Helvetica" panose="020B0604020202020204" pitchFamily="34" charset="0"/>
              <a:ea typeface="Arial" charset="0"/>
              <a:cs typeface="Helvetica" panose="020B0604020202020204" pitchFamily="34" charset="0"/>
            </a:endParaRPr>
          </a:p>
          <a:p>
            <a:pPr marL="0" indent="0">
              <a:buNone/>
            </a:pPr>
            <a:endParaRPr lang="en-US" b="0" dirty="0">
              <a:solidFill>
                <a:prstClr val="black"/>
              </a:solidFill>
              <a:latin typeface="Helvetica" panose="020B0604020202020204" pitchFamily="34" charset="0"/>
              <a:ea typeface="Arial" charset="0"/>
              <a:cs typeface="Helvetica" panose="020B0604020202020204" pitchFamily="34" charset="0"/>
            </a:endParaRPr>
          </a:p>
        </p:txBody>
      </p:sp>
      <p:sp>
        <p:nvSpPr>
          <p:cNvPr id="6" name="Rectangle 5"/>
          <p:cNvSpPr/>
          <p:nvPr/>
        </p:nvSpPr>
        <p:spPr>
          <a:xfrm>
            <a:off x="3022247" y="859211"/>
            <a:ext cx="4439858" cy="5616922"/>
          </a:xfrm>
          <a:prstGeom prst="rect">
            <a:avLst/>
          </a:prstGeom>
        </p:spPr>
        <p:txBody>
          <a:bodyPr wrap="square">
            <a:spAutoFit/>
          </a:bodyPr>
          <a:lstStyle/>
          <a:p>
            <a:pPr>
              <a:spcAft>
                <a:spcPts val="600"/>
              </a:spcAft>
              <a:tabLst>
                <a:tab pos="139700" algn="l"/>
                <a:tab pos="457200" algn="l"/>
              </a:tabLst>
            </a:pPr>
            <a:r>
              <a:rPr lang="en-US" b="1" dirty="0" smtClean="0">
                <a:solidFill>
                  <a:prstClr val="black"/>
                </a:solidFill>
                <a:latin typeface="Helvetica Light" charset="0"/>
                <a:ea typeface="Helvetica Light" charset="0"/>
                <a:cs typeface="Helvetica Light" charset="0"/>
              </a:rPr>
              <a:t>Pittsburgh </a:t>
            </a:r>
            <a:r>
              <a:rPr lang="en-US" b="1" dirty="0">
                <a:solidFill>
                  <a:prstClr val="black"/>
                </a:solidFill>
                <a:latin typeface="Helvetica Light" charset="0"/>
                <a:ea typeface="Helvetica Light" charset="0"/>
                <a:cs typeface="Helvetica Light" charset="0"/>
              </a:rPr>
              <a:t>Regional Health </a:t>
            </a:r>
            <a:r>
              <a:rPr lang="en-US" b="1" dirty="0" smtClean="0">
                <a:solidFill>
                  <a:prstClr val="black"/>
                </a:solidFill>
                <a:latin typeface="Helvetica Light" charset="0"/>
                <a:ea typeface="Helvetica Light" charset="0"/>
                <a:cs typeface="Helvetica Light" charset="0"/>
              </a:rPr>
              <a:t>Initiative Care </a:t>
            </a:r>
          </a:p>
          <a:p>
            <a:pPr>
              <a:spcAft>
                <a:spcPts val="600"/>
              </a:spcAft>
              <a:tabLst>
                <a:tab pos="139700" algn="l"/>
                <a:tab pos="457200" algn="l"/>
              </a:tabLst>
            </a:pPr>
            <a:r>
              <a:rPr lang="en-US" dirty="0" smtClean="0">
                <a:solidFill>
                  <a:prstClr val="black"/>
                </a:solidFill>
                <a:latin typeface="Helvetica Light" charset="0"/>
                <a:ea typeface="Helvetica Light" charset="0"/>
                <a:cs typeface="Helvetica Light" charset="0"/>
              </a:rPr>
              <a:t>management </a:t>
            </a:r>
            <a:r>
              <a:rPr lang="en-US" dirty="0">
                <a:solidFill>
                  <a:prstClr val="black"/>
                </a:solidFill>
                <a:latin typeface="Helvetica Light" charset="0"/>
                <a:ea typeface="Helvetica Light" charset="0"/>
                <a:cs typeface="Helvetica Light" charset="0"/>
              </a:rPr>
              <a:t>and </a:t>
            </a:r>
            <a:r>
              <a:rPr lang="en-US" dirty="0" smtClean="0">
                <a:solidFill>
                  <a:prstClr val="black"/>
                </a:solidFill>
                <a:latin typeface="Helvetica Light" charset="0"/>
                <a:ea typeface="Helvetica Light" charset="0"/>
                <a:cs typeface="Helvetica Light" charset="0"/>
              </a:rPr>
              <a:t>transitions particularly from hospital discharges; difficult conversations </a:t>
            </a:r>
          </a:p>
          <a:p>
            <a:pPr>
              <a:spcAft>
                <a:spcPts val="600"/>
              </a:spcAft>
              <a:tabLst>
                <a:tab pos="139700" algn="l"/>
                <a:tab pos="457200" algn="l"/>
              </a:tabLst>
            </a:pPr>
            <a:endParaRPr lang="en-US" dirty="0" smtClean="0">
              <a:solidFill>
                <a:prstClr val="black"/>
              </a:solidFill>
              <a:latin typeface="Helvetica Light" charset="0"/>
              <a:ea typeface="Helvetica Light" charset="0"/>
              <a:cs typeface="Helvetica Light" charset="0"/>
            </a:endParaRPr>
          </a:p>
          <a:p>
            <a:pPr>
              <a:spcAft>
                <a:spcPts val="600"/>
              </a:spcAft>
              <a:tabLst>
                <a:tab pos="139700" algn="l"/>
                <a:tab pos="457200" algn="l"/>
              </a:tabLst>
            </a:pPr>
            <a:endParaRPr lang="en-US" dirty="0" smtClean="0">
              <a:solidFill>
                <a:prstClr val="black"/>
              </a:solidFill>
              <a:latin typeface="Helvetica Light" charset="0"/>
              <a:ea typeface="Helvetica Light" charset="0"/>
              <a:cs typeface="Helvetica Light" charset="0"/>
            </a:endParaRPr>
          </a:p>
          <a:p>
            <a:pPr>
              <a:spcAft>
                <a:spcPts val="600"/>
              </a:spcAft>
              <a:tabLst>
                <a:tab pos="139700" algn="l"/>
                <a:tab pos="457200" algn="l"/>
              </a:tabLst>
            </a:pPr>
            <a:r>
              <a:rPr lang="en-US" b="1" dirty="0" smtClean="0">
                <a:solidFill>
                  <a:prstClr val="black"/>
                </a:solidFill>
                <a:latin typeface="Helvetica Light" charset="0"/>
                <a:ea typeface="Helvetica Light" charset="0"/>
                <a:cs typeface="Helvetica Light" charset="0"/>
              </a:rPr>
              <a:t>Maine </a:t>
            </a:r>
            <a:r>
              <a:rPr lang="en-US" b="1" dirty="0">
                <a:solidFill>
                  <a:prstClr val="black"/>
                </a:solidFill>
                <a:latin typeface="Helvetica Light" charset="0"/>
                <a:ea typeface="Helvetica Light" charset="0"/>
                <a:cs typeface="Helvetica Light" charset="0"/>
              </a:rPr>
              <a:t>Quality </a:t>
            </a:r>
            <a:r>
              <a:rPr lang="en-US" b="1" dirty="0" smtClean="0">
                <a:solidFill>
                  <a:prstClr val="black"/>
                </a:solidFill>
                <a:latin typeface="Helvetica Light" charset="0"/>
                <a:ea typeface="Helvetica Light" charset="0"/>
                <a:cs typeface="Helvetica Light" charset="0"/>
              </a:rPr>
              <a:t>Counts</a:t>
            </a:r>
            <a:r>
              <a:rPr lang="en-US" dirty="0">
                <a:solidFill>
                  <a:prstClr val="black"/>
                </a:solidFill>
                <a:latin typeface="Helvetica Light" charset="0"/>
                <a:ea typeface="Helvetica Light" charset="0"/>
                <a:cs typeface="Helvetica Light" charset="0"/>
              </a:rPr>
              <a:t/>
            </a:r>
            <a:br>
              <a:rPr lang="en-US" dirty="0">
                <a:solidFill>
                  <a:prstClr val="black"/>
                </a:solidFill>
                <a:latin typeface="Helvetica Light" charset="0"/>
                <a:ea typeface="Helvetica Light" charset="0"/>
                <a:cs typeface="Helvetica Light" charset="0"/>
              </a:rPr>
            </a:br>
            <a:r>
              <a:rPr lang="en-US" dirty="0" smtClean="0">
                <a:solidFill>
                  <a:prstClr val="black"/>
                </a:solidFill>
                <a:latin typeface="Helvetica Light" charset="0"/>
                <a:ea typeface="Helvetica Light" charset="0"/>
                <a:cs typeface="Helvetica Light" charset="0"/>
              </a:rPr>
              <a:t>Choosing </a:t>
            </a:r>
            <a:r>
              <a:rPr lang="en-US" dirty="0">
                <a:solidFill>
                  <a:prstClr val="black"/>
                </a:solidFill>
                <a:latin typeface="Helvetica Light" charset="0"/>
                <a:ea typeface="Helvetica Light" charset="0"/>
                <a:cs typeface="Helvetica Light" charset="0"/>
              </a:rPr>
              <a:t>Wisely and reducing inappropriate </a:t>
            </a:r>
            <a:r>
              <a:rPr lang="en-US" dirty="0" smtClean="0">
                <a:solidFill>
                  <a:prstClr val="black"/>
                </a:solidFill>
                <a:latin typeface="Helvetica Light" charset="0"/>
                <a:ea typeface="Helvetica Light" charset="0"/>
                <a:cs typeface="Helvetica Light" charset="0"/>
              </a:rPr>
              <a:t>utilization; QI practice transformation; creating consumer engagement  </a:t>
            </a:r>
          </a:p>
          <a:p>
            <a:pPr>
              <a:spcAft>
                <a:spcPts val="600"/>
              </a:spcAft>
              <a:tabLst>
                <a:tab pos="139700" algn="l"/>
                <a:tab pos="457200" algn="l"/>
              </a:tabLst>
            </a:pPr>
            <a:endParaRPr lang="en-US" dirty="0" smtClean="0">
              <a:solidFill>
                <a:prstClr val="black"/>
              </a:solidFill>
              <a:latin typeface="Helvetica Light" charset="0"/>
              <a:ea typeface="Helvetica Light" charset="0"/>
              <a:cs typeface="Helvetica Light" charset="0"/>
            </a:endParaRPr>
          </a:p>
          <a:p>
            <a:pPr>
              <a:spcAft>
                <a:spcPts val="600"/>
              </a:spcAft>
              <a:tabLst>
                <a:tab pos="139700" algn="l"/>
                <a:tab pos="457200" algn="l"/>
              </a:tabLst>
            </a:pPr>
            <a:endParaRPr lang="en-US" dirty="0">
              <a:solidFill>
                <a:prstClr val="black"/>
              </a:solidFill>
              <a:latin typeface="Helvetica Light" charset="0"/>
              <a:ea typeface="Helvetica Light" charset="0"/>
              <a:cs typeface="Helvetica Light" charset="0"/>
            </a:endParaRPr>
          </a:p>
          <a:p>
            <a:pPr>
              <a:spcAft>
                <a:spcPts val="600"/>
              </a:spcAft>
              <a:tabLst>
                <a:tab pos="139700" algn="l"/>
                <a:tab pos="457200" algn="l"/>
              </a:tabLst>
            </a:pPr>
            <a:r>
              <a:rPr lang="en-US" b="1" dirty="0" smtClean="0">
                <a:solidFill>
                  <a:prstClr val="black"/>
                </a:solidFill>
                <a:latin typeface="Helvetica Light" charset="0"/>
                <a:ea typeface="Helvetica Light" charset="0"/>
                <a:cs typeface="Helvetica Light" charset="0"/>
              </a:rPr>
              <a:t>Massachusetts Health Quality Partners </a:t>
            </a:r>
            <a:r>
              <a:rPr lang="en-US" dirty="0" smtClean="0">
                <a:solidFill>
                  <a:prstClr val="black"/>
                </a:solidFill>
                <a:latin typeface="Helvetica Light" charset="0"/>
                <a:ea typeface="Helvetica Light" charset="0"/>
                <a:cs typeface="Helvetica Light" charset="0"/>
              </a:rPr>
              <a:t>Patient engagement; helping physicians interpret patient experience survey results  </a:t>
            </a:r>
            <a:endParaRPr lang="en-US" dirty="0">
              <a:solidFill>
                <a:prstClr val="black"/>
              </a:solidFill>
              <a:latin typeface="Helvetica Light" charset="0"/>
              <a:ea typeface="Helvetica Light" charset="0"/>
              <a:cs typeface="Helvetica Light"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85088" y="998681"/>
            <a:ext cx="1525084" cy="1271920"/>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75647" y="2971240"/>
            <a:ext cx="2471166" cy="399684"/>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76191" y="4818137"/>
            <a:ext cx="1071563" cy="1071563"/>
          </a:xfrm>
          <a:prstGeom prst="rect">
            <a:avLst/>
          </a:prstGeom>
        </p:spPr>
      </p:pic>
      <p:sp>
        <p:nvSpPr>
          <p:cNvPr id="11" name="Rectangle 10"/>
          <p:cNvSpPr/>
          <p:nvPr/>
        </p:nvSpPr>
        <p:spPr>
          <a:xfrm>
            <a:off x="182880" y="665480"/>
            <a:ext cx="2722879" cy="2739211"/>
          </a:xfrm>
          <a:prstGeom prst="rect">
            <a:avLst/>
          </a:prstGeom>
        </p:spPr>
        <p:txBody>
          <a:bodyPr wrap="square">
            <a:spAutoFit/>
          </a:bodyPr>
          <a:lstStyle/>
          <a:p>
            <a:endParaRPr lang="en-US" sz="2000" dirty="0" smtClean="0">
              <a:solidFill>
                <a:prstClr val="white"/>
              </a:solidFill>
              <a:latin typeface="Helvetica" panose="020B0604020202020204" pitchFamily="34" charset="0"/>
              <a:cs typeface="Helvetica" panose="020B0604020202020204" pitchFamily="34" charset="0"/>
            </a:endParaRPr>
          </a:p>
          <a:p>
            <a:r>
              <a:rPr lang="en-US" sz="2000" dirty="0" smtClean="0">
                <a:solidFill>
                  <a:prstClr val="white"/>
                </a:solidFill>
                <a:latin typeface="Helvetica" panose="020B0604020202020204" pitchFamily="34" charset="0"/>
                <a:cs typeface="Helvetica" panose="020B0604020202020204" pitchFamily="34" charset="0"/>
              </a:rPr>
              <a:t>NRHI’s High-Value Care SAN </a:t>
            </a:r>
          </a:p>
          <a:p>
            <a:endParaRPr lang="en-US" sz="2200" i="1" dirty="0">
              <a:solidFill>
                <a:prstClr val="white"/>
              </a:solidFill>
              <a:latin typeface="Helvetica" panose="020B0604020202020204" pitchFamily="34" charset="0"/>
              <a:cs typeface="Helvetica" panose="020B0604020202020204" pitchFamily="34" charset="0"/>
            </a:endParaRPr>
          </a:p>
          <a:p>
            <a:r>
              <a:rPr lang="en-US" sz="1600" b="1" dirty="0" smtClean="0">
                <a:solidFill>
                  <a:prstClr val="white"/>
                </a:solidFill>
                <a:latin typeface="Helvetica" panose="020B0604020202020204" pitchFamily="34" charset="0"/>
                <a:cs typeface="Helvetica" panose="020B0604020202020204" pitchFamily="34" charset="0"/>
              </a:rPr>
              <a:t>	</a:t>
            </a:r>
            <a:r>
              <a:rPr lang="en-US" b="1" dirty="0" smtClean="0">
                <a:solidFill>
                  <a:prstClr val="white"/>
                </a:solidFill>
                <a:latin typeface="Helvetica" panose="020B0604020202020204" pitchFamily="34" charset="0"/>
                <a:cs typeface="Helvetica" panose="020B0604020202020204" pitchFamily="34" charset="0"/>
              </a:rPr>
              <a:t>CLINICAL &amp; 	QUALITY 	IMPROVEMENT 	FACULTY 	EXPERTS	</a:t>
            </a:r>
            <a:endParaRPr lang="en-US" b="1" dirty="0">
              <a:solidFill>
                <a:prstClr val="white"/>
              </a:solidFill>
            </a:endParaRPr>
          </a:p>
        </p:txBody>
      </p:sp>
    </p:spTree>
    <p:extLst>
      <p:ext uri="{BB962C8B-B14F-4D97-AF65-F5344CB8AC3E}">
        <p14:creationId xmlns:p14="http://schemas.microsoft.com/office/powerpoint/2010/main" val="1561964645"/>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sym typeface="Arial" charset="0"/>
              </a:rPr>
              <a:t>Institute for Clinical Systems </a:t>
            </a:r>
            <a:r>
              <a:rPr lang="en-US" sz="3200" dirty="0" smtClean="0">
                <a:sym typeface="Arial" charset="0"/>
              </a:rPr>
              <a:t>Improvement </a:t>
            </a:r>
            <a:r>
              <a:rPr lang="en-US" sz="3200" dirty="0">
                <a:sym typeface="Arial" charset="0"/>
              </a:rPr>
              <a:t>(ICSI</a:t>
            </a:r>
            <a:r>
              <a:rPr lang="en-US" sz="2800" dirty="0" smtClean="0">
                <a:sym typeface="Arial" charset="0"/>
              </a:rPr>
              <a:t>)</a:t>
            </a:r>
            <a:br>
              <a:rPr lang="en-US" sz="2800" dirty="0" smtClean="0">
                <a:sym typeface="Arial" charset="0"/>
              </a:rPr>
            </a:br>
            <a:r>
              <a:rPr lang="en-US" sz="2800" dirty="0" smtClean="0">
                <a:sym typeface="Arial" charset="0"/>
              </a:rPr>
              <a:t>Janet Schuerman, Senior Director</a:t>
            </a:r>
            <a:r>
              <a:rPr lang="en-US" sz="3600" dirty="0" smtClean="0">
                <a:sym typeface="Arial" charset="0"/>
              </a:rPr>
              <a:t/>
            </a:r>
            <a:br>
              <a:rPr lang="en-US" sz="3600" dirty="0" smtClean="0">
                <a:sym typeface="Arial" charset="0"/>
              </a:rPr>
            </a:br>
            <a:r>
              <a:rPr lang="en-US" sz="3600" dirty="0" smtClean="0">
                <a:sym typeface="Arial" charset="0"/>
              </a:rPr>
              <a:t/>
            </a:r>
            <a:br>
              <a:rPr lang="en-US" sz="3600" dirty="0" smtClean="0">
                <a:sym typeface="Arial" charset="0"/>
              </a:rPr>
            </a:br>
            <a:endParaRPr lang="en-US" sz="3600" dirty="0"/>
          </a:p>
        </p:txBody>
      </p:sp>
      <p:sp>
        <p:nvSpPr>
          <p:cNvPr id="3" name="Content Placeholder 2"/>
          <p:cNvSpPr>
            <a:spLocks noGrp="1"/>
          </p:cNvSpPr>
          <p:nvPr>
            <p:ph idx="1"/>
          </p:nvPr>
        </p:nvSpPr>
        <p:spPr>
          <a:xfrm>
            <a:off x="212036" y="1020419"/>
            <a:ext cx="4121425" cy="4412972"/>
          </a:xfrm>
        </p:spPr>
        <p:txBody>
          <a:bodyPr/>
          <a:lstStyle/>
          <a:p>
            <a:pPr marL="457200" lvl="1" indent="0">
              <a:lnSpc>
                <a:spcPct val="60000"/>
              </a:lnSpc>
              <a:buNone/>
            </a:pPr>
            <a:endParaRPr lang="en-US" sz="1800" dirty="0" smtClean="0">
              <a:solidFill>
                <a:srgbClr val="000000"/>
              </a:solidFill>
              <a:latin typeface="Cambria"/>
              <a:cs typeface="Cambria"/>
            </a:endParaRPr>
          </a:p>
          <a:p>
            <a:pPr lvl="1" indent="-283464">
              <a:lnSpc>
                <a:spcPct val="80000"/>
              </a:lnSpc>
              <a:spcBef>
                <a:spcPts val="0"/>
              </a:spcBef>
              <a:buFont typeface="Arial" charset="0"/>
              <a:buChar char="•"/>
            </a:pPr>
            <a:endParaRPr lang="en-US" sz="1800" dirty="0" smtClean="0">
              <a:solidFill>
                <a:srgbClr val="000000"/>
              </a:solidFill>
              <a:latin typeface="Cambria"/>
              <a:cs typeface="Cambria"/>
            </a:endParaRPr>
          </a:p>
          <a:p>
            <a:pPr lvl="1" indent="-283464">
              <a:lnSpc>
                <a:spcPct val="80000"/>
              </a:lnSpc>
              <a:spcBef>
                <a:spcPts val="0"/>
              </a:spcBef>
              <a:buFont typeface="Arial" charset="0"/>
              <a:buChar char="•"/>
            </a:pPr>
            <a:r>
              <a:rPr lang="en-US" sz="1800" dirty="0" smtClean="0">
                <a:solidFill>
                  <a:srgbClr val="000000"/>
                </a:solidFill>
                <a:latin typeface="Cambria"/>
                <a:cs typeface="Cambria"/>
              </a:rPr>
              <a:t>Independent</a:t>
            </a:r>
            <a:r>
              <a:rPr lang="en-US" sz="1800" dirty="0">
                <a:solidFill>
                  <a:srgbClr val="000000"/>
                </a:solidFill>
                <a:latin typeface="Cambria"/>
                <a:cs typeface="Cambria"/>
              </a:rPr>
              <a:t>, non-profit </a:t>
            </a:r>
            <a:r>
              <a:rPr lang="en-US" sz="1800" dirty="0" smtClean="0">
                <a:solidFill>
                  <a:srgbClr val="000000"/>
                </a:solidFill>
                <a:latin typeface="Cambria"/>
                <a:cs typeface="Cambria"/>
              </a:rPr>
              <a:t>organization</a:t>
            </a:r>
          </a:p>
          <a:p>
            <a:pPr marL="459486" lvl="1" indent="0">
              <a:lnSpc>
                <a:spcPct val="80000"/>
              </a:lnSpc>
              <a:spcBef>
                <a:spcPts val="0"/>
              </a:spcBef>
              <a:buNone/>
            </a:pPr>
            <a:endParaRPr lang="en-US" sz="1800" dirty="0">
              <a:solidFill>
                <a:srgbClr val="000000"/>
              </a:solidFill>
              <a:latin typeface="Cambria"/>
              <a:cs typeface="Cambria"/>
            </a:endParaRPr>
          </a:p>
          <a:p>
            <a:pPr lvl="1" indent="-283464">
              <a:lnSpc>
                <a:spcPct val="80000"/>
              </a:lnSpc>
              <a:spcBef>
                <a:spcPts val="0"/>
              </a:spcBef>
              <a:buFont typeface="Arial" charset="0"/>
              <a:buChar char="•"/>
            </a:pPr>
            <a:r>
              <a:rPr lang="en-US" sz="1800" dirty="0" smtClean="0">
                <a:solidFill>
                  <a:srgbClr val="000000"/>
                </a:solidFill>
                <a:latin typeface="Cambria"/>
                <a:cs typeface="Cambria"/>
              </a:rPr>
              <a:t>Formed in 1993 by Mayo Clinic, HealthPartners, and Park Nicollet</a:t>
            </a:r>
          </a:p>
          <a:p>
            <a:pPr marL="459486" lvl="1" indent="0">
              <a:lnSpc>
                <a:spcPct val="80000"/>
              </a:lnSpc>
              <a:spcBef>
                <a:spcPts val="0"/>
              </a:spcBef>
              <a:buNone/>
            </a:pPr>
            <a:endParaRPr lang="en-US" sz="1800" dirty="0" smtClean="0">
              <a:solidFill>
                <a:srgbClr val="000000"/>
              </a:solidFill>
              <a:latin typeface="Cambria"/>
              <a:cs typeface="Cambria"/>
            </a:endParaRPr>
          </a:p>
          <a:p>
            <a:pPr lvl="1" indent="-283464">
              <a:lnSpc>
                <a:spcPct val="80000"/>
              </a:lnSpc>
              <a:spcBef>
                <a:spcPts val="0"/>
              </a:spcBef>
              <a:buFont typeface="Arial" charset="0"/>
              <a:buChar char="•"/>
            </a:pPr>
            <a:r>
              <a:rPr lang="en-US" sz="1800" dirty="0" smtClean="0">
                <a:latin typeface="Cambria"/>
                <a:cs typeface="Cambria"/>
              </a:rPr>
              <a:t>Collaboration of 50+ medical group and hospital members representing approximately 9,000 physicians</a:t>
            </a:r>
          </a:p>
          <a:p>
            <a:pPr lvl="1" indent="-283464">
              <a:lnSpc>
                <a:spcPct val="80000"/>
              </a:lnSpc>
              <a:spcBef>
                <a:spcPts val="0"/>
              </a:spcBef>
              <a:buFont typeface="Arial" charset="0"/>
              <a:buChar char="•"/>
            </a:pPr>
            <a:endParaRPr lang="en-US" sz="1800" dirty="0" smtClean="0">
              <a:latin typeface="Cambria"/>
              <a:cs typeface="Cambria"/>
            </a:endParaRPr>
          </a:p>
          <a:p>
            <a:pPr lvl="1" indent="-283464">
              <a:lnSpc>
                <a:spcPct val="80000"/>
              </a:lnSpc>
              <a:spcBef>
                <a:spcPts val="0"/>
              </a:spcBef>
              <a:buFont typeface="Arial" charset="0"/>
              <a:buChar char="•"/>
            </a:pPr>
            <a:r>
              <a:rPr lang="en-US" sz="1800" dirty="0" smtClean="0">
                <a:latin typeface="Cambria"/>
                <a:cs typeface="Cambria"/>
              </a:rPr>
              <a:t>Supported </a:t>
            </a:r>
            <a:r>
              <a:rPr lang="en-US" sz="1800" dirty="0">
                <a:latin typeface="Cambria"/>
                <a:cs typeface="Cambria"/>
              </a:rPr>
              <a:t>by three non-profit MN health </a:t>
            </a:r>
            <a:r>
              <a:rPr lang="en-US" sz="1800" dirty="0" smtClean="0">
                <a:latin typeface="Cambria"/>
                <a:cs typeface="Cambria"/>
              </a:rPr>
              <a:t>plans</a:t>
            </a:r>
          </a:p>
          <a:p>
            <a:pPr lvl="1" indent="-283464">
              <a:lnSpc>
                <a:spcPct val="80000"/>
              </a:lnSpc>
              <a:spcBef>
                <a:spcPts val="0"/>
              </a:spcBef>
              <a:buFont typeface="Arial" charset="0"/>
              <a:buChar char="•"/>
            </a:pPr>
            <a:endParaRPr lang="en-US" sz="1800" dirty="0" smtClean="0">
              <a:latin typeface="Cambria"/>
              <a:cs typeface="Cambria"/>
            </a:endParaRPr>
          </a:p>
          <a:p>
            <a:pPr lvl="1" indent="-283464">
              <a:lnSpc>
                <a:spcPct val="80000"/>
              </a:lnSpc>
              <a:spcBef>
                <a:spcPts val="0"/>
              </a:spcBef>
              <a:buFont typeface="Arial" charset="0"/>
              <a:buChar char="•"/>
            </a:pPr>
            <a:r>
              <a:rPr lang="en-US" sz="1800" dirty="0">
                <a:latin typeface="Cambria"/>
                <a:cs typeface="Cambria"/>
              </a:rPr>
              <a:t>The region's leading health care collaborative</a:t>
            </a:r>
          </a:p>
          <a:p>
            <a:pPr lvl="1" indent="-283464">
              <a:lnSpc>
                <a:spcPct val="80000"/>
              </a:lnSpc>
              <a:spcBef>
                <a:spcPts val="1224"/>
              </a:spcBef>
              <a:spcAft>
                <a:spcPts val="1200"/>
              </a:spcAft>
              <a:buFont typeface="Arial" charset="0"/>
              <a:buChar char="•"/>
            </a:pPr>
            <a:endParaRPr lang="en-US" sz="1800" dirty="0">
              <a:latin typeface="Cambria"/>
              <a:cs typeface="Cambria"/>
            </a:endParaRPr>
          </a:p>
          <a:p>
            <a:pPr lvl="1" indent="-283464">
              <a:lnSpc>
                <a:spcPct val="80000"/>
              </a:lnSpc>
              <a:spcBef>
                <a:spcPts val="1224"/>
              </a:spcBef>
              <a:spcAft>
                <a:spcPts val="1200"/>
              </a:spcAft>
              <a:buFont typeface="Arial" charset="0"/>
              <a:buChar char="•"/>
            </a:pPr>
            <a:endParaRPr lang="en-US" sz="1800" dirty="0" smtClean="0">
              <a:latin typeface="Cambria"/>
              <a:cs typeface="Cambria"/>
            </a:endParaRPr>
          </a:p>
          <a:p>
            <a:pPr marL="459486" lvl="1" indent="0">
              <a:lnSpc>
                <a:spcPct val="80000"/>
              </a:lnSpc>
              <a:spcBef>
                <a:spcPts val="1224"/>
              </a:spcBef>
              <a:spcAft>
                <a:spcPts val="1200"/>
              </a:spcAft>
              <a:buNone/>
            </a:pPr>
            <a:endParaRPr lang="en-US" sz="1800" b="1" dirty="0">
              <a:latin typeface="Cambria"/>
              <a:cs typeface="Cambria"/>
            </a:endParaRPr>
          </a:p>
          <a:p>
            <a:pPr lvl="1" indent="-283464">
              <a:lnSpc>
                <a:spcPct val="80000"/>
              </a:lnSpc>
              <a:spcBef>
                <a:spcPts val="1224"/>
              </a:spcBef>
              <a:spcAft>
                <a:spcPts val="1200"/>
              </a:spcAft>
              <a:buFont typeface="Arial" charset="0"/>
              <a:buChar char="•"/>
            </a:pPr>
            <a:endParaRPr lang="en-US" sz="1800" b="1" dirty="0">
              <a:solidFill>
                <a:srgbClr val="000000"/>
              </a:solidFill>
              <a:latin typeface="Cambria"/>
              <a:cs typeface="Cambria"/>
            </a:endParaRPr>
          </a:p>
          <a:p>
            <a:pPr lvl="1">
              <a:lnSpc>
                <a:spcPct val="60000"/>
              </a:lnSpc>
              <a:buFont typeface="Arial" charset="0"/>
              <a:buChar char="•"/>
            </a:pPr>
            <a:endParaRPr lang="en-US" sz="1800" dirty="0" smtClean="0">
              <a:solidFill>
                <a:srgbClr val="000000"/>
              </a:solidFill>
              <a:latin typeface="Cambria"/>
              <a:cs typeface="Cambria"/>
            </a:endParaRPr>
          </a:p>
          <a:p>
            <a:pPr lvl="1">
              <a:lnSpc>
                <a:spcPct val="60000"/>
              </a:lnSpc>
              <a:buFont typeface="Arial" charset="0"/>
              <a:buChar char="•"/>
            </a:pPr>
            <a:endParaRPr lang="en-US" sz="2600" dirty="0">
              <a:solidFill>
                <a:srgbClr val="000000"/>
              </a:solidFill>
              <a:latin typeface="Cambria"/>
              <a:cs typeface="Cambria"/>
            </a:endParaRPr>
          </a:p>
        </p:txBody>
      </p:sp>
      <p:sp>
        <p:nvSpPr>
          <p:cNvPr id="4" name="Content Placeholder 2"/>
          <p:cNvSpPr txBox="1">
            <a:spLocks/>
          </p:cNvSpPr>
          <p:nvPr/>
        </p:nvSpPr>
        <p:spPr>
          <a:xfrm>
            <a:off x="4333461" y="1285463"/>
            <a:ext cx="4061791" cy="4840700"/>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spcBef>
                <a:spcPts val="0"/>
              </a:spcBef>
              <a:buClr>
                <a:prstClr val="black"/>
              </a:buClr>
              <a:buSzPct val="25000"/>
              <a:buFont typeface="Arial"/>
              <a:buNone/>
            </a:pPr>
            <a:endParaRPr lang="en-US" sz="1800" dirty="0" smtClean="0">
              <a:solidFill>
                <a:prstClr val="black"/>
              </a:solidFill>
              <a:latin typeface="Cambria"/>
              <a:ea typeface="Arial"/>
              <a:cs typeface="Cambria"/>
              <a:sym typeface="Arial"/>
            </a:endParaRPr>
          </a:p>
          <a:p>
            <a:pPr marL="0" indent="0" algn="ctr">
              <a:spcBef>
                <a:spcPts val="0"/>
              </a:spcBef>
              <a:buClr>
                <a:prstClr val="black"/>
              </a:buClr>
              <a:buSzPct val="25000"/>
              <a:buFont typeface="Arial"/>
              <a:buNone/>
            </a:pPr>
            <a:r>
              <a:rPr lang="en-US" sz="1800" dirty="0" smtClean="0">
                <a:solidFill>
                  <a:prstClr val="black"/>
                </a:solidFill>
                <a:latin typeface="Cambria"/>
                <a:ea typeface="Arial"/>
                <a:cs typeface="Cambria"/>
                <a:sym typeface="Arial"/>
              </a:rPr>
              <a:t>The </a:t>
            </a:r>
            <a:r>
              <a:rPr lang="en-US" sz="1800" b="1" dirty="0">
                <a:solidFill>
                  <a:prstClr val="black"/>
                </a:solidFill>
                <a:latin typeface="Cambria"/>
                <a:ea typeface="Arial"/>
                <a:cs typeface="Cambria"/>
                <a:sym typeface="Arial"/>
              </a:rPr>
              <a:t>mission </a:t>
            </a:r>
            <a:r>
              <a:rPr lang="en-US" sz="1800" dirty="0">
                <a:solidFill>
                  <a:prstClr val="black"/>
                </a:solidFill>
                <a:latin typeface="Cambria"/>
                <a:ea typeface="Arial"/>
                <a:cs typeface="Cambria"/>
                <a:sym typeface="Arial"/>
              </a:rPr>
              <a:t>of our collaboration is to </a:t>
            </a:r>
            <a:r>
              <a:rPr lang="en-US" sz="1800" b="1" u="sng" dirty="0">
                <a:solidFill>
                  <a:srgbClr val="008000"/>
                </a:solidFill>
                <a:latin typeface="Cambria"/>
                <a:ea typeface="Arial"/>
                <a:cs typeface="Cambria"/>
                <a:sym typeface="Arial"/>
              </a:rPr>
              <a:t>champion</a:t>
            </a:r>
            <a:r>
              <a:rPr lang="en-US" sz="1800" b="1" dirty="0">
                <a:solidFill>
                  <a:srgbClr val="953734"/>
                </a:solidFill>
                <a:latin typeface="Cambria"/>
                <a:ea typeface="Arial"/>
                <a:cs typeface="Cambria"/>
                <a:sym typeface="Arial"/>
              </a:rPr>
              <a:t> </a:t>
            </a:r>
            <a:r>
              <a:rPr lang="en-US" sz="1800" dirty="0">
                <a:solidFill>
                  <a:prstClr val="black"/>
                </a:solidFill>
                <a:latin typeface="Cambria"/>
                <a:ea typeface="Arial"/>
                <a:cs typeface="Cambria"/>
                <a:sym typeface="Arial"/>
              </a:rPr>
              <a:t>the cause of health care </a:t>
            </a:r>
            <a:r>
              <a:rPr lang="en-US" sz="1800" b="1" u="sng" dirty="0">
                <a:solidFill>
                  <a:srgbClr val="008000"/>
                </a:solidFill>
                <a:latin typeface="Cambria"/>
                <a:ea typeface="Arial"/>
                <a:cs typeface="Cambria"/>
                <a:sym typeface="Arial"/>
              </a:rPr>
              <a:t>quality</a:t>
            </a:r>
            <a:r>
              <a:rPr lang="en-US" sz="1800" dirty="0">
                <a:solidFill>
                  <a:prstClr val="black"/>
                </a:solidFill>
                <a:latin typeface="Cambria"/>
                <a:ea typeface="Arial"/>
                <a:cs typeface="Cambria"/>
                <a:sym typeface="Arial"/>
              </a:rPr>
              <a:t> and to </a:t>
            </a:r>
            <a:r>
              <a:rPr lang="en-US" sz="1800" b="1" u="sng" dirty="0">
                <a:solidFill>
                  <a:srgbClr val="008000"/>
                </a:solidFill>
                <a:latin typeface="Cambria"/>
                <a:ea typeface="Arial"/>
                <a:cs typeface="Cambria"/>
                <a:sym typeface="Arial"/>
              </a:rPr>
              <a:t>accelerate</a:t>
            </a:r>
            <a:r>
              <a:rPr lang="en-US" sz="1800" u="sng" dirty="0">
                <a:solidFill>
                  <a:srgbClr val="008000"/>
                </a:solidFill>
                <a:latin typeface="Cambria"/>
                <a:ea typeface="Arial"/>
                <a:cs typeface="Cambria"/>
                <a:sym typeface="Arial"/>
              </a:rPr>
              <a:t> </a:t>
            </a:r>
            <a:r>
              <a:rPr lang="en-US" sz="1800" dirty="0">
                <a:solidFill>
                  <a:prstClr val="black"/>
                </a:solidFill>
                <a:latin typeface="Cambria"/>
                <a:ea typeface="Arial"/>
                <a:cs typeface="Cambria"/>
                <a:sym typeface="Arial"/>
              </a:rPr>
              <a:t>improvement in the </a:t>
            </a:r>
            <a:r>
              <a:rPr lang="en-US" sz="1800" b="1" u="sng" dirty="0">
                <a:solidFill>
                  <a:srgbClr val="008000"/>
                </a:solidFill>
                <a:latin typeface="Cambria"/>
                <a:ea typeface="Arial"/>
                <a:cs typeface="Cambria"/>
                <a:sym typeface="Arial"/>
              </a:rPr>
              <a:t>value of the health care </a:t>
            </a:r>
            <a:r>
              <a:rPr lang="en-US" sz="1800" dirty="0">
                <a:solidFill>
                  <a:prstClr val="black"/>
                </a:solidFill>
                <a:latin typeface="Cambria"/>
                <a:ea typeface="Arial"/>
                <a:cs typeface="Cambria"/>
                <a:sym typeface="Arial"/>
              </a:rPr>
              <a:t>we deliver. </a:t>
            </a:r>
          </a:p>
          <a:p>
            <a:pPr marL="0" indent="0" algn="ctr">
              <a:spcBef>
                <a:spcPts val="0"/>
              </a:spcBef>
              <a:buClr>
                <a:prstClr val="black"/>
              </a:buClr>
              <a:buFont typeface="Arial"/>
              <a:buNone/>
            </a:pPr>
            <a:endParaRPr lang="en-US" sz="1800" dirty="0" smtClean="0">
              <a:solidFill>
                <a:prstClr val="black"/>
              </a:solidFill>
              <a:latin typeface="Cambria"/>
              <a:cs typeface="Cambria"/>
            </a:endParaRPr>
          </a:p>
          <a:p>
            <a:pPr marL="0" indent="0" algn="ctr">
              <a:spcBef>
                <a:spcPts val="0"/>
              </a:spcBef>
              <a:buClr>
                <a:prstClr val="black"/>
              </a:buClr>
              <a:buFont typeface="Arial"/>
              <a:buNone/>
            </a:pPr>
            <a:endParaRPr lang="en-US" sz="1800" dirty="0">
              <a:solidFill>
                <a:prstClr val="black"/>
              </a:solidFill>
              <a:latin typeface="Cambria"/>
              <a:cs typeface="Cambria"/>
            </a:endParaRPr>
          </a:p>
          <a:p>
            <a:pPr marL="0" indent="0" algn="ctr">
              <a:spcBef>
                <a:spcPts val="0"/>
              </a:spcBef>
              <a:buClr>
                <a:prstClr val="black"/>
              </a:buClr>
              <a:buSzPct val="25000"/>
              <a:buFont typeface="Arial"/>
              <a:buNone/>
            </a:pPr>
            <a:r>
              <a:rPr lang="en-US" sz="1800" dirty="0">
                <a:solidFill>
                  <a:prstClr val="black"/>
                </a:solidFill>
                <a:latin typeface="Cambria"/>
                <a:ea typeface="Arial"/>
                <a:cs typeface="Cambria"/>
                <a:sym typeface="Arial"/>
              </a:rPr>
              <a:t>Our </a:t>
            </a:r>
            <a:r>
              <a:rPr lang="en-US" sz="1800" b="1" dirty="0">
                <a:solidFill>
                  <a:prstClr val="black"/>
                </a:solidFill>
                <a:latin typeface="Cambria"/>
                <a:ea typeface="Arial"/>
                <a:cs typeface="Cambria"/>
                <a:sym typeface="Arial"/>
              </a:rPr>
              <a:t>vision </a:t>
            </a:r>
            <a:r>
              <a:rPr lang="en-US" sz="1800" dirty="0">
                <a:solidFill>
                  <a:prstClr val="black"/>
                </a:solidFill>
                <a:latin typeface="Cambria"/>
                <a:ea typeface="Arial"/>
                <a:cs typeface="Cambria"/>
                <a:sym typeface="Arial"/>
              </a:rPr>
              <a:t>is to be a collaboration that is </a:t>
            </a:r>
            <a:r>
              <a:rPr lang="en-US" sz="1800" b="1" u="sng" dirty="0">
                <a:solidFill>
                  <a:srgbClr val="008000"/>
                </a:solidFill>
                <a:latin typeface="Cambria"/>
                <a:ea typeface="Arial"/>
                <a:cs typeface="Cambria"/>
                <a:sym typeface="Arial"/>
              </a:rPr>
              <a:t>deemed essential </a:t>
            </a:r>
            <a:r>
              <a:rPr lang="en-US" sz="1800" dirty="0">
                <a:solidFill>
                  <a:prstClr val="black"/>
                </a:solidFill>
                <a:latin typeface="Cambria"/>
                <a:ea typeface="Arial"/>
                <a:cs typeface="Cambria"/>
                <a:sym typeface="Arial"/>
              </a:rPr>
              <a:t>by its members for their improvement of health care and deemed essential by our community as a </a:t>
            </a:r>
            <a:r>
              <a:rPr lang="en-US" sz="1800" b="1" u="sng" dirty="0">
                <a:solidFill>
                  <a:srgbClr val="008000"/>
                </a:solidFill>
                <a:latin typeface="Cambria"/>
                <a:ea typeface="Arial"/>
                <a:cs typeface="Cambria"/>
                <a:sym typeface="Arial"/>
              </a:rPr>
              <a:t>trusted voice</a:t>
            </a:r>
            <a:r>
              <a:rPr lang="en-US" sz="1800" b="1" dirty="0">
                <a:solidFill>
                  <a:srgbClr val="008000"/>
                </a:solidFill>
                <a:latin typeface="Cambria"/>
                <a:ea typeface="Arial"/>
                <a:cs typeface="Cambria"/>
                <a:sym typeface="Arial"/>
              </a:rPr>
              <a:t> </a:t>
            </a:r>
            <a:r>
              <a:rPr lang="en-US" sz="1800" dirty="0">
                <a:solidFill>
                  <a:prstClr val="black"/>
                </a:solidFill>
                <a:latin typeface="Cambria"/>
                <a:ea typeface="Arial"/>
                <a:cs typeface="Cambria"/>
                <a:sym typeface="Arial"/>
              </a:rPr>
              <a:t>for quality in health care.</a:t>
            </a:r>
          </a:p>
          <a:p>
            <a:pPr marL="459486" lvl="1" indent="0">
              <a:lnSpc>
                <a:spcPct val="80000"/>
              </a:lnSpc>
              <a:spcBef>
                <a:spcPts val="1224"/>
              </a:spcBef>
              <a:spcAft>
                <a:spcPts val="1200"/>
              </a:spcAft>
              <a:buFont typeface="Arial"/>
              <a:buNone/>
            </a:pPr>
            <a:endParaRPr lang="en-US" sz="1800" dirty="0" smtClean="0">
              <a:solidFill>
                <a:prstClr val="black"/>
              </a:solidFill>
              <a:latin typeface="Cambria"/>
              <a:cs typeface="Cambria"/>
            </a:endParaRPr>
          </a:p>
          <a:p>
            <a:pPr lvl="1" indent="-283464">
              <a:lnSpc>
                <a:spcPct val="80000"/>
              </a:lnSpc>
              <a:spcBef>
                <a:spcPts val="1224"/>
              </a:spcBef>
              <a:spcAft>
                <a:spcPts val="1200"/>
              </a:spcAft>
              <a:buFont typeface="Arial" charset="0"/>
              <a:buChar char="•"/>
            </a:pPr>
            <a:endParaRPr lang="en-US" sz="1800" dirty="0" smtClean="0">
              <a:solidFill>
                <a:prstClr val="black"/>
              </a:solidFill>
              <a:latin typeface="Cambria"/>
              <a:cs typeface="Cambria"/>
            </a:endParaRPr>
          </a:p>
          <a:p>
            <a:pPr marL="459486" lvl="1" indent="0">
              <a:lnSpc>
                <a:spcPct val="80000"/>
              </a:lnSpc>
              <a:spcBef>
                <a:spcPts val="1224"/>
              </a:spcBef>
              <a:spcAft>
                <a:spcPts val="1200"/>
              </a:spcAft>
              <a:buFont typeface="Arial"/>
              <a:buNone/>
            </a:pPr>
            <a:endParaRPr lang="en-US" sz="1800" b="1" dirty="0" smtClean="0">
              <a:solidFill>
                <a:prstClr val="black"/>
              </a:solidFill>
              <a:latin typeface="Cambria"/>
              <a:cs typeface="Cambria"/>
            </a:endParaRPr>
          </a:p>
          <a:p>
            <a:pPr lvl="1" indent="-283464">
              <a:lnSpc>
                <a:spcPct val="80000"/>
              </a:lnSpc>
              <a:spcBef>
                <a:spcPts val="1224"/>
              </a:spcBef>
              <a:spcAft>
                <a:spcPts val="1200"/>
              </a:spcAft>
              <a:buFont typeface="Arial" charset="0"/>
              <a:buChar char="•"/>
            </a:pPr>
            <a:endParaRPr lang="en-US" sz="1800" b="1" dirty="0" smtClean="0">
              <a:solidFill>
                <a:srgbClr val="000000"/>
              </a:solidFill>
              <a:latin typeface="Cambria"/>
              <a:cs typeface="Cambria"/>
            </a:endParaRPr>
          </a:p>
          <a:p>
            <a:pPr lvl="1">
              <a:lnSpc>
                <a:spcPct val="60000"/>
              </a:lnSpc>
              <a:buFont typeface="Arial" charset="0"/>
              <a:buChar char="•"/>
            </a:pPr>
            <a:endParaRPr lang="en-US" sz="1800" dirty="0" smtClean="0">
              <a:solidFill>
                <a:srgbClr val="000000"/>
              </a:solidFill>
              <a:latin typeface="Cambria"/>
              <a:cs typeface="Cambria"/>
            </a:endParaRPr>
          </a:p>
          <a:p>
            <a:pPr lvl="1">
              <a:lnSpc>
                <a:spcPct val="60000"/>
              </a:lnSpc>
              <a:buFont typeface="Arial" charset="0"/>
              <a:buChar char="•"/>
            </a:pPr>
            <a:endParaRPr lang="en-US" sz="1800" dirty="0">
              <a:solidFill>
                <a:srgbClr val="000000"/>
              </a:solidFill>
              <a:latin typeface="Cambria"/>
              <a:cs typeface="Cambria"/>
            </a:endParaRPr>
          </a:p>
        </p:txBody>
      </p:sp>
      <p:cxnSp>
        <p:nvCxnSpPr>
          <p:cNvPr id="6" name="Straight Connector 5"/>
          <p:cNvCxnSpPr/>
          <p:nvPr/>
        </p:nvCxnSpPr>
        <p:spPr>
          <a:xfrm>
            <a:off x="4333461" y="1417638"/>
            <a:ext cx="0" cy="4015753"/>
          </a:xfrm>
          <a:prstGeom prst="line">
            <a:avLst/>
          </a:prstGeom>
        </p:spPr>
        <p:style>
          <a:lnRef idx="2">
            <a:schemeClr val="accent1"/>
          </a:lnRef>
          <a:fillRef idx="0">
            <a:schemeClr val="accent1"/>
          </a:fillRef>
          <a:effectRef idx="1">
            <a:schemeClr val="accent1"/>
          </a:effectRef>
          <a:fontRef idx="minor">
            <a:schemeClr val="tx1"/>
          </a:fontRef>
        </p:style>
      </p:cxnSp>
      <p:sp>
        <p:nvSpPr>
          <p:cNvPr id="7" name="Slide Number Placeholder 6"/>
          <p:cNvSpPr>
            <a:spLocks noGrp="1"/>
          </p:cNvSpPr>
          <p:nvPr>
            <p:ph type="sldNum" sz="quarter" idx="12"/>
          </p:nvPr>
        </p:nvSpPr>
        <p:spPr/>
        <p:txBody>
          <a:bodyPr/>
          <a:lstStyle/>
          <a:p>
            <a:fld id="{06D24177-E1EE-C541-82F4-99ABDC75BB61}" type="slidenum">
              <a:rPr lang="en-US" smtClean="0"/>
              <a:pPr/>
              <a:t>20</a:t>
            </a:fld>
            <a:endParaRPr lang="en-US" dirty="0"/>
          </a:p>
        </p:txBody>
      </p:sp>
    </p:spTree>
    <p:extLst>
      <p:ext uri="{BB962C8B-B14F-4D97-AF65-F5344CB8AC3E}">
        <p14:creationId xmlns:p14="http://schemas.microsoft.com/office/powerpoint/2010/main" val="28205024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5766"/>
            <a:ext cx="8229600" cy="1143000"/>
          </a:xfrm>
        </p:spPr>
        <p:txBody>
          <a:bodyPr>
            <a:normAutofit/>
          </a:bodyPr>
          <a:lstStyle/>
          <a:p>
            <a:r>
              <a:rPr lang="en-US" sz="3600" dirty="0" smtClean="0"/>
              <a:t>Potential ICSI Offerings </a:t>
            </a:r>
            <a:endParaRPr lang="en-US" sz="3600" dirty="0"/>
          </a:p>
        </p:txBody>
      </p:sp>
      <p:sp>
        <p:nvSpPr>
          <p:cNvPr id="3" name="Content Placeholder 2"/>
          <p:cNvSpPr>
            <a:spLocks noGrp="1"/>
          </p:cNvSpPr>
          <p:nvPr>
            <p:ph idx="1"/>
          </p:nvPr>
        </p:nvSpPr>
        <p:spPr/>
        <p:txBody>
          <a:bodyPr/>
          <a:lstStyle/>
          <a:p>
            <a:r>
              <a:rPr lang="en-US" sz="2400" dirty="0" smtClean="0">
                <a:latin typeface="Cambria"/>
                <a:cs typeface="Cambria"/>
              </a:rPr>
              <a:t>Q</a:t>
            </a:r>
            <a:r>
              <a:rPr lang="en-US" sz="2400" b="0" dirty="0" smtClean="0">
                <a:latin typeface="Cambria"/>
                <a:cs typeface="Cambria"/>
              </a:rPr>
              <a:t>uality </a:t>
            </a:r>
            <a:r>
              <a:rPr lang="en-US" sz="2400" dirty="0">
                <a:latin typeface="Cambria"/>
                <a:cs typeface="Cambria"/>
              </a:rPr>
              <a:t>I</a:t>
            </a:r>
            <a:r>
              <a:rPr lang="en-US" sz="2400" b="0" dirty="0" smtClean="0">
                <a:latin typeface="Cambria"/>
                <a:cs typeface="Cambria"/>
              </a:rPr>
              <a:t>mprovement </a:t>
            </a:r>
            <a:r>
              <a:rPr lang="en-US" sz="2400" dirty="0" smtClean="0">
                <a:latin typeface="Cambria"/>
                <a:cs typeface="Cambria"/>
              </a:rPr>
              <a:t>– basics</a:t>
            </a:r>
            <a:r>
              <a:rPr lang="en-US" sz="2400" b="0" dirty="0" smtClean="0">
                <a:latin typeface="Cambria"/>
                <a:cs typeface="Cambria"/>
              </a:rPr>
              <a:t> and beyond</a:t>
            </a:r>
          </a:p>
          <a:p>
            <a:r>
              <a:rPr lang="en-US" sz="2400" b="0" dirty="0" smtClean="0">
                <a:latin typeface="Cambria"/>
                <a:cs typeface="Cambria"/>
              </a:rPr>
              <a:t>Motivational Interviewing and Shared </a:t>
            </a:r>
            <a:r>
              <a:rPr lang="en-US" sz="2400" dirty="0">
                <a:latin typeface="Cambria"/>
                <a:cs typeface="Cambria"/>
              </a:rPr>
              <a:t>D</a:t>
            </a:r>
            <a:r>
              <a:rPr lang="en-US" sz="2400" b="0" dirty="0" smtClean="0">
                <a:latin typeface="Cambria"/>
                <a:cs typeface="Cambria"/>
              </a:rPr>
              <a:t>ecision </a:t>
            </a:r>
            <a:r>
              <a:rPr lang="en-US" sz="2400" dirty="0">
                <a:latin typeface="Cambria"/>
                <a:cs typeface="Cambria"/>
              </a:rPr>
              <a:t>M</a:t>
            </a:r>
            <a:r>
              <a:rPr lang="en-US" sz="2400" b="0" dirty="0" smtClean="0">
                <a:latin typeface="Cambria"/>
                <a:cs typeface="Cambria"/>
              </a:rPr>
              <a:t>aking </a:t>
            </a:r>
            <a:r>
              <a:rPr lang="en-US" sz="2400" dirty="0">
                <a:latin typeface="Cambria"/>
                <a:cs typeface="Cambria"/>
              </a:rPr>
              <a:t>S</a:t>
            </a:r>
            <a:r>
              <a:rPr lang="en-US" sz="2400" b="0" dirty="0" smtClean="0">
                <a:latin typeface="Cambria"/>
                <a:cs typeface="Cambria"/>
              </a:rPr>
              <a:t>kill </a:t>
            </a:r>
            <a:r>
              <a:rPr lang="en-US" sz="2400" dirty="0">
                <a:latin typeface="Cambria"/>
                <a:cs typeface="Cambria"/>
              </a:rPr>
              <a:t>B</a:t>
            </a:r>
            <a:r>
              <a:rPr lang="en-US" sz="2400" b="0" dirty="0" smtClean="0">
                <a:latin typeface="Cambria"/>
                <a:cs typeface="Cambria"/>
              </a:rPr>
              <a:t>uilding  </a:t>
            </a:r>
          </a:p>
          <a:p>
            <a:r>
              <a:rPr lang="en-US" sz="2400" dirty="0" smtClean="0">
                <a:latin typeface="Cambria"/>
                <a:cs typeface="Cambria"/>
              </a:rPr>
              <a:t>Using</a:t>
            </a:r>
            <a:r>
              <a:rPr lang="en-US" sz="2400" b="0" dirty="0" smtClean="0">
                <a:latin typeface="Cambria"/>
                <a:cs typeface="Cambria"/>
              </a:rPr>
              <a:t> </a:t>
            </a:r>
            <a:r>
              <a:rPr lang="en-US" sz="2400" b="0" dirty="0">
                <a:latin typeface="Cambria"/>
                <a:cs typeface="Cambria"/>
              </a:rPr>
              <a:t>total cost of </a:t>
            </a:r>
            <a:r>
              <a:rPr lang="en-US" sz="2400" b="0" dirty="0" smtClean="0">
                <a:latin typeface="Cambria"/>
                <a:cs typeface="Cambria"/>
              </a:rPr>
              <a:t>care and other data to focus improvement efforts  </a:t>
            </a:r>
          </a:p>
          <a:p>
            <a:r>
              <a:rPr lang="en-US" sz="2400" dirty="0" smtClean="0">
                <a:latin typeface="Cambria"/>
                <a:cs typeface="Cambria"/>
              </a:rPr>
              <a:t>Mental H</a:t>
            </a:r>
            <a:r>
              <a:rPr lang="en-US" sz="2400" b="0" dirty="0" smtClean="0">
                <a:latin typeface="Cambria"/>
                <a:cs typeface="Cambria"/>
              </a:rPr>
              <a:t>ealth </a:t>
            </a:r>
            <a:r>
              <a:rPr lang="en-US" sz="2400" dirty="0" smtClean="0">
                <a:latin typeface="Cambria"/>
                <a:cs typeface="Cambria"/>
              </a:rPr>
              <a:t>Integration </a:t>
            </a:r>
            <a:r>
              <a:rPr lang="en-US" sz="2400" b="0" dirty="0" smtClean="0">
                <a:latin typeface="Cambria"/>
                <a:cs typeface="Cambria"/>
              </a:rPr>
              <a:t>and Improvement</a:t>
            </a:r>
            <a:endParaRPr lang="en-US" sz="2400" b="0" dirty="0">
              <a:latin typeface="Cambria"/>
              <a:cs typeface="Cambria"/>
            </a:endParaRPr>
          </a:p>
        </p:txBody>
      </p:sp>
      <p:sp>
        <p:nvSpPr>
          <p:cNvPr id="6" name="Slide Number Placeholder 5"/>
          <p:cNvSpPr>
            <a:spLocks noGrp="1"/>
          </p:cNvSpPr>
          <p:nvPr>
            <p:ph type="sldNum" sz="quarter" idx="12"/>
          </p:nvPr>
        </p:nvSpPr>
        <p:spPr/>
        <p:txBody>
          <a:bodyPr/>
          <a:lstStyle/>
          <a:p>
            <a:fld id="{06D24177-E1EE-C541-82F4-99ABDC75BB61}" type="slidenum">
              <a:rPr lang="en-US" smtClean="0"/>
              <a:pPr/>
              <a:t>21</a:t>
            </a:fld>
            <a:endParaRPr lang="en-US" dirty="0"/>
          </a:p>
        </p:txBody>
      </p:sp>
    </p:spTree>
    <p:extLst>
      <p:ext uri="{BB962C8B-B14F-4D97-AF65-F5344CB8AC3E}">
        <p14:creationId xmlns:p14="http://schemas.microsoft.com/office/powerpoint/2010/main" val="6018904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422323"/>
            <a:ext cx="9144000" cy="1073456"/>
          </a:xfrm>
        </p:spPr>
        <p:txBody>
          <a:bodyPr>
            <a:noAutofit/>
          </a:bodyPr>
          <a:lstStyle/>
          <a:p>
            <a:r>
              <a:rPr lang="en-US" sz="3600" dirty="0">
                <a:solidFill>
                  <a:srgbClr val="000000"/>
                </a:solidFill>
                <a:latin typeface="+mj-lt"/>
              </a:rPr>
              <a:t>Quality Improvement – basics and beyond</a:t>
            </a:r>
          </a:p>
        </p:txBody>
      </p:sp>
      <p:sp>
        <p:nvSpPr>
          <p:cNvPr id="3" name="Subtitle 2"/>
          <p:cNvSpPr>
            <a:spLocks noGrp="1"/>
          </p:cNvSpPr>
          <p:nvPr>
            <p:ph type="subTitle" idx="1"/>
          </p:nvPr>
        </p:nvSpPr>
        <p:spPr>
          <a:xfrm>
            <a:off x="479778" y="1495779"/>
            <a:ext cx="7978422" cy="3983570"/>
          </a:xfrm>
        </p:spPr>
        <p:txBody>
          <a:bodyPr>
            <a:noAutofit/>
          </a:bodyPr>
          <a:lstStyle/>
          <a:p>
            <a:pPr algn="l"/>
            <a:r>
              <a:rPr lang="en-US" sz="2400" dirty="0" smtClean="0">
                <a:solidFill>
                  <a:srgbClr val="000000"/>
                </a:solidFill>
                <a:latin typeface="Cambria"/>
                <a:cs typeface="Cambria"/>
              </a:rPr>
              <a:t>Learn basic structural, process and cultural  strategies to achieve systematic &amp; </a:t>
            </a:r>
            <a:r>
              <a:rPr lang="en-US" sz="2400" dirty="0">
                <a:solidFill>
                  <a:srgbClr val="000000"/>
                </a:solidFill>
                <a:latin typeface="Cambria"/>
                <a:cs typeface="Cambria"/>
              </a:rPr>
              <a:t>continuous </a:t>
            </a:r>
            <a:r>
              <a:rPr lang="en-US" sz="2400" dirty="0" smtClean="0">
                <a:solidFill>
                  <a:srgbClr val="000000"/>
                </a:solidFill>
                <a:latin typeface="Cambria"/>
                <a:cs typeface="Cambria"/>
              </a:rPr>
              <a:t>measurable improvement:</a:t>
            </a:r>
            <a:endParaRPr lang="en-US" sz="2400" dirty="0">
              <a:solidFill>
                <a:srgbClr val="000000"/>
              </a:solidFill>
              <a:latin typeface="Cambria"/>
              <a:cs typeface="Cambria"/>
            </a:endParaRPr>
          </a:p>
          <a:p>
            <a:pPr algn="l"/>
            <a:r>
              <a:rPr lang="en-US" sz="2400" dirty="0" smtClean="0">
                <a:solidFill>
                  <a:srgbClr val="000000"/>
                </a:solidFill>
                <a:latin typeface="Cambria"/>
                <a:cs typeface="Cambria"/>
              </a:rPr>
              <a:t>Practical basics include:</a:t>
            </a:r>
          </a:p>
          <a:p>
            <a:pPr marL="800100" lvl="1" indent="-342900" algn="l">
              <a:buFont typeface="Arial"/>
              <a:buChar char="•"/>
            </a:pPr>
            <a:r>
              <a:rPr lang="en-US" sz="2400" dirty="0">
                <a:solidFill>
                  <a:srgbClr val="000000"/>
                </a:solidFill>
                <a:latin typeface="Cambria"/>
                <a:cs typeface="Cambria"/>
              </a:rPr>
              <a:t>Plan-Do-Study-Act cycle </a:t>
            </a:r>
            <a:endParaRPr lang="en-US" sz="2400" dirty="0" smtClean="0">
              <a:solidFill>
                <a:srgbClr val="000000"/>
              </a:solidFill>
              <a:latin typeface="Cambria"/>
              <a:cs typeface="Cambria"/>
            </a:endParaRPr>
          </a:p>
          <a:p>
            <a:pPr marL="800100" lvl="1" indent="-342900" algn="l">
              <a:buFont typeface="Arial"/>
              <a:buChar char="•"/>
            </a:pPr>
            <a:r>
              <a:rPr lang="en-US" sz="2400" dirty="0" smtClean="0">
                <a:solidFill>
                  <a:srgbClr val="000000"/>
                </a:solidFill>
                <a:latin typeface="Cambria"/>
                <a:cs typeface="Cambria"/>
              </a:rPr>
              <a:t>Developing </a:t>
            </a:r>
            <a:r>
              <a:rPr lang="en-US" sz="2400" dirty="0">
                <a:solidFill>
                  <a:srgbClr val="000000"/>
                </a:solidFill>
                <a:latin typeface="Cambria"/>
                <a:cs typeface="Cambria"/>
              </a:rPr>
              <a:t>aims and </a:t>
            </a:r>
            <a:r>
              <a:rPr lang="en-US" sz="2400" dirty="0" smtClean="0">
                <a:solidFill>
                  <a:srgbClr val="000000"/>
                </a:solidFill>
                <a:latin typeface="Cambria"/>
                <a:cs typeface="Cambria"/>
              </a:rPr>
              <a:t>measures </a:t>
            </a:r>
          </a:p>
          <a:p>
            <a:pPr marL="800100" lvl="1" indent="-342900" algn="l">
              <a:buFont typeface="Arial"/>
              <a:buChar char="•"/>
            </a:pPr>
            <a:r>
              <a:rPr lang="en-US" sz="2400" dirty="0" smtClean="0">
                <a:solidFill>
                  <a:srgbClr val="000000"/>
                </a:solidFill>
                <a:latin typeface="Cambria"/>
                <a:cs typeface="Cambria"/>
              </a:rPr>
              <a:t>Team development </a:t>
            </a:r>
          </a:p>
          <a:p>
            <a:pPr marL="800100" lvl="1" indent="-342900" algn="l">
              <a:buFont typeface="Arial"/>
              <a:buChar char="•"/>
            </a:pPr>
            <a:r>
              <a:rPr lang="en-US" sz="2400" dirty="0" smtClean="0">
                <a:solidFill>
                  <a:srgbClr val="000000"/>
                </a:solidFill>
                <a:latin typeface="Cambria"/>
                <a:cs typeface="Cambria"/>
              </a:rPr>
              <a:t>Adaptive </a:t>
            </a:r>
            <a:r>
              <a:rPr lang="en-US" sz="2400" dirty="0">
                <a:solidFill>
                  <a:srgbClr val="000000"/>
                </a:solidFill>
                <a:latin typeface="Cambria"/>
                <a:cs typeface="Cambria"/>
              </a:rPr>
              <a:t>and technical leadership needed to create change and improve practices.</a:t>
            </a:r>
          </a:p>
        </p:txBody>
      </p:sp>
    </p:spTree>
    <p:extLst>
      <p:ext uri="{BB962C8B-B14F-4D97-AF65-F5344CB8AC3E}">
        <p14:creationId xmlns:p14="http://schemas.microsoft.com/office/powerpoint/2010/main" val="220120981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6399"/>
            <a:ext cx="9144000" cy="1143000"/>
          </a:xfrm>
        </p:spPr>
        <p:txBody>
          <a:bodyPr>
            <a:noAutofit/>
          </a:bodyPr>
          <a:lstStyle/>
          <a:p>
            <a:r>
              <a:rPr lang="en-US" sz="3200" dirty="0"/>
              <a:t>Motivational </a:t>
            </a:r>
            <a:r>
              <a:rPr lang="en-US" sz="3200" dirty="0" smtClean="0"/>
              <a:t>Interviewing (MI) &amp; </a:t>
            </a:r>
            <a:br>
              <a:rPr lang="en-US" sz="3200" dirty="0" smtClean="0"/>
            </a:br>
            <a:r>
              <a:rPr lang="en-US" sz="3200" dirty="0" smtClean="0"/>
              <a:t>Shared </a:t>
            </a:r>
            <a:r>
              <a:rPr lang="en-US" sz="3200" dirty="0"/>
              <a:t>Decision </a:t>
            </a:r>
            <a:r>
              <a:rPr lang="en-US" sz="3200" dirty="0" smtClean="0"/>
              <a:t>Making (SDM) </a:t>
            </a:r>
            <a:br>
              <a:rPr lang="en-US" sz="3200" dirty="0" smtClean="0"/>
            </a:br>
            <a:r>
              <a:rPr lang="en-US" sz="3200" dirty="0" smtClean="0"/>
              <a:t> </a:t>
            </a:r>
            <a:r>
              <a:rPr lang="en-US" sz="3200" dirty="0"/>
              <a:t>Skill Building  </a:t>
            </a:r>
          </a:p>
        </p:txBody>
      </p:sp>
      <p:sp>
        <p:nvSpPr>
          <p:cNvPr id="3" name="Content Placeholder 2"/>
          <p:cNvSpPr>
            <a:spLocks noGrp="1"/>
          </p:cNvSpPr>
          <p:nvPr>
            <p:ph idx="1"/>
          </p:nvPr>
        </p:nvSpPr>
        <p:spPr>
          <a:xfrm>
            <a:off x="457200" y="1952933"/>
            <a:ext cx="8229600" cy="4525963"/>
          </a:xfrm>
        </p:spPr>
        <p:txBody>
          <a:bodyPr>
            <a:normAutofit/>
          </a:bodyPr>
          <a:lstStyle/>
          <a:p>
            <a:r>
              <a:rPr lang="en-US" sz="2400" dirty="0" smtClean="0">
                <a:latin typeface="Cambria"/>
                <a:cs typeface="Cambria"/>
              </a:rPr>
              <a:t>Gain understanding of MI/SDM concepts, goals and applications</a:t>
            </a:r>
          </a:p>
          <a:p>
            <a:r>
              <a:rPr lang="en-US" sz="2400" dirty="0">
                <a:latin typeface="Cambria"/>
                <a:cs typeface="Cambria"/>
              </a:rPr>
              <a:t>Identify strategies to listen for, elicit and promote change talk</a:t>
            </a:r>
          </a:p>
          <a:p>
            <a:r>
              <a:rPr lang="en-US" sz="2400" dirty="0" smtClean="0">
                <a:latin typeface="Cambria"/>
                <a:cs typeface="Cambria"/>
              </a:rPr>
              <a:t>Planning and building clinical team skills in MI/SDM to support patient  </a:t>
            </a:r>
            <a:r>
              <a:rPr lang="en-US" sz="2400" dirty="0">
                <a:latin typeface="Cambria"/>
                <a:cs typeface="Cambria"/>
              </a:rPr>
              <a:t>motivation for change </a:t>
            </a:r>
            <a:r>
              <a:rPr lang="en-US" sz="2400" dirty="0" smtClean="0">
                <a:latin typeface="Cambria"/>
                <a:cs typeface="Cambria"/>
              </a:rPr>
              <a:t>and </a:t>
            </a:r>
            <a:r>
              <a:rPr lang="en-US" sz="2400" dirty="0">
                <a:latin typeface="Cambria"/>
                <a:cs typeface="Cambria"/>
              </a:rPr>
              <a:t>decision-</a:t>
            </a:r>
            <a:r>
              <a:rPr lang="en-US" sz="2400" dirty="0" smtClean="0">
                <a:latin typeface="Cambria"/>
                <a:cs typeface="Cambria"/>
              </a:rPr>
              <a:t>making.</a:t>
            </a:r>
            <a:endParaRPr lang="en-US" sz="2400" dirty="0">
              <a:latin typeface="Cambria"/>
              <a:cs typeface="Cambria"/>
            </a:endParaRPr>
          </a:p>
          <a:p>
            <a:r>
              <a:rPr lang="en-US" sz="2400" dirty="0" smtClean="0">
                <a:latin typeface="Cambria"/>
                <a:cs typeface="Cambria"/>
              </a:rPr>
              <a:t>Extended program offers </a:t>
            </a:r>
            <a:r>
              <a:rPr lang="en-US" sz="2400" dirty="0">
                <a:latin typeface="Cambria"/>
                <a:cs typeface="Cambria"/>
              </a:rPr>
              <a:t>practice using real life situations and common encounters</a:t>
            </a:r>
          </a:p>
          <a:p>
            <a:pPr marL="0" indent="0">
              <a:buNone/>
            </a:pPr>
            <a:endParaRPr lang="en-US" dirty="0"/>
          </a:p>
        </p:txBody>
      </p:sp>
      <p:sp>
        <p:nvSpPr>
          <p:cNvPr id="5" name="Slide Number Placeholder 4"/>
          <p:cNvSpPr>
            <a:spLocks noGrp="1"/>
          </p:cNvSpPr>
          <p:nvPr>
            <p:ph type="sldNum" sz="quarter" idx="12"/>
          </p:nvPr>
        </p:nvSpPr>
        <p:spPr/>
        <p:txBody>
          <a:bodyPr/>
          <a:lstStyle/>
          <a:p>
            <a:fld id="{06D24177-E1EE-C541-82F4-99ABDC75BB61}" type="slidenum">
              <a:rPr lang="en-US" smtClean="0"/>
              <a:pPr/>
              <a:t>23</a:t>
            </a:fld>
            <a:endParaRPr lang="en-US" dirty="0"/>
          </a:p>
        </p:txBody>
      </p:sp>
    </p:spTree>
    <p:extLst>
      <p:ext uri="{BB962C8B-B14F-4D97-AF65-F5344CB8AC3E}">
        <p14:creationId xmlns:p14="http://schemas.microsoft.com/office/powerpoint/2010/main" val="31095152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49200"/>
            <a:ext cx="9144000" cy="1143000"/>
          </a:xfrm>
        </p:spPr>
        <p:txBody>
          <a:bodyPr>
            <a:noAutofit/>
          </a:bodyPr>
          <a:lstStyle/>
          <a:p>
            <a:r>
              <a:rPr lang="en-US" sz="3600" dirty="0" smtClean="0"/>
              <a:t>Here’s Data. Now What?</a:t>
            </a:r>
            <a:br>
              <a:rPr lang="en-US" sz="3600" dirty="0" smtClean="0"/>
            </a:br>
            <a:endParaRPr lang="en-US" sz="3600" dirty="0"/>
          </a:p>
        </p:txBody>
      </p:sp>
      <p:sp>
        <p:nvSpPr>
          <p:cNvPr id="3" name="Content Placeholder 2"/>
          <p:cNvSpPr>
            <a:spLocks noGrp="1"/>
          </p:cNvSpPr>
          <p:nvPr>
            <p:ph idx="1"/>
          </p:nvPr>
        </p:nvSpPr>
        <p:spPr>
          <a:xfrm>
            <a:off x="457200" y="1040830"/>
            <a:ext cx="8229600" cy="4279034"/>
          </a:xfrm>
        </p:spPr>
        <p:txBody>
          <a:bodyPr>
            <a:normAutofit/>
          </a:bodyPr>
          <a:lstStyle/>
          <a:p>
            <a:pPr marL="0" indent="0">
              <a:buNone/>
            </a:pPr>
            <a:endParaRPr lang="en-US" dirty="0" smtClean="0"/>
          </a:p>
          <a:p>
            <a:r>
              <a:rPr lang="en-US" sz="2400" dirty="0" smtClean="0"/>
              <a:t>Use </a:t>
            </a:r>
            <a:r>
              <a:rPr lang="en-US" sz="2400" dirty="0"/>
              <a:t>total cost of care and other data to focus improvement efforts  </a:t>
            </a:r>
            <a:endParaRPr lang="en-US" sz="2400" dirty="0" smtClean="0"/>
          </a:p>
          <a:p>
            <a:r>
              <a:rPr lang="en-US" sz="2400" dirty="0" smtClean="0"/>
              <a:t>Practical learning and strategy to understand:</a:t>
            </a:r>
          </a:p>
          <a:p>
            <a:pPr lvl="1"/>
            <a:r>
              <a:rPr lang="en-US" sz="2400" dirty="0" smtClean="0"/>
              <a:t>  Why is the data important? </a:t>
            </a:r>
            <a:endParaRPr lang="en-US" sz="2400" dirty="0"/>
          </a:p>
          <a:p>
            <a:pPr lvl="1"/>
            <a:r>
              <a:rPr lang="en-US" sz="2400" dirty="0" smtClean="0"/>
              <a:t>  What impact does it have?</a:t>
            </a:r>
          </a:p>
          <a:p>
            <a:pPr lvl="1"/>
            <a:r>
              <a:rPr lang="en-US" sz="2400" dirty="0" smtClean="0"/>
              <a:t>  How do I use it? </a:t>
            </a:r>
            <a:endParaRPr lang="en-US" sz="2400" dirty="0"/>
          </a:p>
          <a:p>
            <a:pPr lvl="1"/>
            <a:r>
              <a:rPr lang="en-US" sz="2400" dirty="0" smtClean="0"/>
              <a:t>  How can we change it?</a:t>
            </a:r>
            <a:endParaRPr lang="en-US" sz="2400" dirty="0"/>
          </a:p>
        </p:txBody>
      </p:sp>
      <p:sp>
        <p:nvSpPr>
          <p:cNvPr id="5" name="Slide Number Placeholder 4"/>
          <p:cNvSpPr>
            <a:spLocks noGrp="1"/>
          </p:cNvSpPr>
          <p:nvPr>
            <p:ph type="sldNum" sz="quarter" idx="12"/>
          </p:nvPr>
        </p:nvSpPr>
        <p:spPr/>
        <p:txBody>
          <a:bodyPr/>
          <a:lstStyle/>
          <a:p>
            <a:fld id="{06D24177-E1EE-C541-82F4-99ABDC75BB61}" type="slidenum">
              <a:rPr lang="en-US" smtClean="0"/>
              <a:pPr/>
              <a:t>24</a:t>
            </a:fld>
            <a:endParaRPr lang="en-US" dirty="0"/>
          </a:p>
        </p:txBody>
      </p:sp>
    </p:spTree>
    <p:extLst>
      <p:ext uri="{BB962C8B-B14F-4D97-AF65-F5344CB8AC3E}">
        <p14:creationId xmlns:p14="http://schemas.microsoft.com/office/powerpoint/2010/main" val="13119268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61271"/>
            <a:ext cx="9144000" cy="1143000"/>
          </a:xfrm>
        </p:spPr>
        <p:txBody>
          <a:bodyPr>
            <a:noAutofit/>
          </a:bodyPr>
          <a:lstStyle/>
          <a:p>
            <a:r>
              <a:rPr lang="en-US" sz="3600" dirty="0" smtClean="0"/>
              <a:t>Mental </a:t>
            </a:r>
            <a:r>
              <a:rPr lang="en-US" sz="3600" dirty="0"/>
              <a:t>Health </a:t>
            </a:r>
            <a:r>
              <a:rPr lang="en-US" sz="3600" dirty="0" smtClean="0"/>
              <a:t>Integration and </a:t>
            </a:r>
            <a:r>
              <a:rPr lang="en-US" sz="3600" dirty="0"/>
              <a:t>Improvement</a:t>
            </a:r>
          </a:p>
        </p:txBody>
      </p:sp>
      <p:sp>
        <p:nvSpPr>
          <p:cNvPr id="3" name="Content Placeholder 2"/>
          <p:cNvSpPr>
            <a:spLocks noGrp="1"/>
          </p:cNvSpPr>
          <p:nvPr>
            <p:ph idx="1"/>
          </p:nvPr>
        </p:nvSpPr>
        <p:spPr>
          <a:xfrm>
            <a:off x="457200" y="1758969"/>
            <a:ext cx="8229600" cy="4525963"/>
          </a:xfrm>
        </p:spPr>
        <p:txBody>
          <a:bodyPr/>
          <a:lstStyle/>
          <a:p>
            <a:pPr marL="0" indent="0">
              <a:buNone/>
            </a:pPr>
            <a:r>
              <a:rPr lang="en-US" sz="2400" dirty="0" smtClean="0">
                <a:latin typeface="Cambria"/>
                <a:cs typeface="Cambria"/>
              </a:rPr>
              <a:t>Gain understanding of successful models and strategies to:</a:t>
            </a:r>
          </a:p>
          <a:p>
            <a:r>
              <a:rPr lang="en-US" sz="2400" dirty="0" smtClean="0">
                <a:latin typeface="Cambria"/>
                <a:cs typeface="Cambria"/>
              </a:rPr>
              <a:t>Improve depression screening and outcomes</a:t>
            </a:r>
          </a:p>
          <a:p>
            <a:r>
              <a:rPr lang="en-US" sz="2400" dirty="0" smtClean="0">
                <a:latin typeface="Cambria"/>
                <a:cs typeface="Cambria"/>
              </a:rPr>
              <a:t>Support mental health patient in primary care</a:t>
            </a:r>
          </a:p>
          <a:p>
            <a:r>
              <a:rPr lang="en-US" sz="2400" dirty="0" smtClean="0">
                <a:latin typeface="Cambria"/>
                <a:cs typeface="Cambria"/>
              </a:rPr>
              <a:t>Improve care transitions from in-patient care</a:t>
            </a:r>
          </a:p>
          <a:p>
            <a:r>
              <a:rPr lang="en-US" sz="2400" dirty="0" smtClean="0">
                <a:latin typeface="Cambria"/>
                <a:cs typeface="Cambria"/>
              </a:rPr>
              <a:t>Influence determinants outside the clinical walls</a:t>
            </a:r>
          </a:p>
          <a:p>
            <a:endParaRPr lang="en-US" dirty="0"/>
          </a:p>
        </p:txBody>
      </p:sp>
      <p:sp>
        <p:nvSpPr>
          <p:cNvPr id="5" name="Slide Number Placeholder 4"/>
          <p:cNvSpPr>
            <a:spLocks noGrp="1"/>
          </p:cNvSpPr>
          <p:nvPr>
            <p:ph type="sldNum" sz="quarter" idx="12"/>
          </p:nvPr>
        </p:nvSpPr>
        <p:spPr/>
        <p:txBody>
          <a:bodyPr/>
          <a:lstStyle/>
          <a:p>
            <a:fld id="{06D24177-E1EE-C541-82F4-99ABDC75BB61}" type="slidenum">
              <a:rPr lang="en-US" smtClean="0"/>
              <a:pPr/>
              <a:t>25</a:t>
            </a:fld>
            <a:endParaRPr lang="en-US" dirty="0"/>
          </a:p>
        </p:txBody>
      </p:sp>
    </p:spTree>
    <p:extLst>
      <p:ext uri="{BB962C8B-B14F-4D97-AF65-F5344CB8AC3E}">
        <p14:creationId xmlns:p14="http://schemas.microsoft.com/office/powerpoint/2010/main" val="3200918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a:xfrm>
            <a:off x="457200" y="1905000"/>
            <a:ext cx="7315200" cy="4267200"/>
          </a:xfrm>
          <a:prstGeom prst="rect">
            <a:avLst/>
          </a:prstGeom>
        </p:spPr>
        <p:txBody>
          <a:bodyPr vert="horz" lIns="91440" tIns="45720" rIns="91440" bIns="45720" rtlCol="0" anchor="t">
            <a:normAutofit fontScale="92500" lnSpcReduction="10000"/>
          </a:bodyPr>
          <a:lstStyle>
            <a:lvl1pPr marL="0" indent="0" algn="l" defTabSz="914400" rtl="0" eaLnBrk="1" latinLnBrk="0" hangingPunct="1">
              <a:spcBef>
                <a:spcPct val="20000"/>
              </a:spcBef>
              <a:buClr>
                <a:schemeClr val="accent1"/>
              </a:buClr>
              <a:buFont typeface="Arial" pitchFamily="34" charset="0"/>
              <a:buNone/>
              <a:defRPr sz="2000" kern="1200">
                <a:solidFill>
                  <a:schemeClr val="accent1">
                    <a:lumMod val="50000"/>
                  </a:schemeClr>
                </a:solidFill>
                <a:latin typeface="+mn-lt"/>
                <a:ea typeface="+mn-ea"/>
                <a:cs typeface="+mn-cs"/>
              </a:defRPr>
            </a:lvl1pPr>
            <a:lvl2pPr marL="457200" indent="0" algn="ctr" defTabSz="914400" rtl="0" eaLnBrk="1" latinLnBrk="0" hangingPunct="1">
              <a:spcBef>
                <a:spcPct val="20000"/>
              </a:spcBef>
              <a:buClr>
                <a:schemeClr val="accent2"/>
              </a:buClr>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spcBef>
                <a:spcPct val="20000"/>
              </a:spcBef>
              <a:buClr>
                <a:schemeClr val="accent3"/>
              </a:buClr>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spcBef>
                <a:spcPct val="20000"/>
              </a:spcBef>
              <a:buClr>
                <a:schemeClr val="accent4"/>
              </a:buClr>
              <a:buFont typeface="Arial" pitchFamily="34" charset="0"/>
              <a:buNone/>
              <a:defRPr sz="1600" kern="1200">
                <a:solidFill>
                  <a:schemeClr val="tx1">
                    <a:tint val="75000"/>
                  </a:schemeClr>
                </a:solidFill>
                <a:latin typeface="+mn-lt"/>
                <a:ea typeface="+mn-ea"/>
                <a:cs typeface="+mn-cs"/>
              </a:defRPr>
            </a:lvl4pPr>
            <a:lvl5pPr marL="1828800" indent="0" algn="ctr" defTabSz="914400" rtl="0" eaLnBrk="1" latinLnBrk="0" hangingPunct="1">
              <a:spcBef>
                <a:spcPct val="20000"/>
              </a:spcBef>
              <a:buClr>
                <a:schemeClr val="accent5"/>
              </a:buClr>
              <a:buFont typeface="Arial" pitchFamily="34" charset="0"/>
              <a:buNone/>
              <a:defRPr sz="1400" kern="1200" baseline="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accent1"/>
              </a:buClr>
              <a:buFont typeface="Arial" pitchFamily="34" charset="0"/>
              <a:buNone/>
              <a:defRPr sz="1400" kern="1200" baseline="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accent2"/>
              </a:buClr>
              <a:buFont typeface="Arial" pitchFamily="34" charset="0"/>
              <a:buNone/>
              <a:defRPr sz="14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accent3"/>
              </a:buClr>
              <a:buFont typeface="Arial" pitchFamily="34" charset="0"/>
              <a:buNone/>
              <a:defRPr sz="14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accent4"/>
              </a:buClr>
              <a:buFont typeface="Arial" pitchFamily="34" charset="0"/>
              <a:buNone/>
              <a:defRPr sz="1400" kern="1200">
                <a:solidFill>
                  <a:schemeClr val="tx1">
                    <a:tint val="75000"/>
                  </a:schemeClr>
                </a:solidFill>
                <a:latin typeface="+mn-lt"/>
                <a:ea typeface="+mn-ea"/>
                <a:cs typeface="+mn-cs"/>
              </a:defRPr>
            </a:lvl9pPr>
          </a:lstStyle>
          <a:p>
            <a:pPr>
              <a:buClr>
                <a:srgbClr val="93A299"/>
              </a:buClr>
            </a:pPr>
            <a:endParaRPr lang="en-US" sz="2200" spc="-100" dirty="0" smtClean="0">
              <a:solidFill>
                <a:srgbClr val="564B3C"/>
              </a:solidFill>
            </a:endParaRPr>
          </a:p>
          <a:p>
            <a:pPr>
              <a:buClr>
                <a:srgbClr val="93A299"/>
              </a:buClr>
            </a:pPr>
            <a:r>
              <a:rPr lang="en-US" sz="2200" spc="-100" dirty="0" smtClean="0">
                <a:solidFill>
                  <a:srgbClr val="564B3C"/>
                </a:solidFill>
              </a:rPr>
              <a:t>MN Community Measurement is a 501c3 non profit organization </a:t>
            </a:r>
          </a:p>
          <a:p>
            <a:pPr>
              <a:buClr>
                <a:srgbClr val="93A299"/>
              </a:buClr>
            </a:pPr>
            <a:r>
              <a:rPr lang="en-US" sz="2200" spc="-100" dirty="0" smtClean="0">
                <a:solidFill>
                  <a:srgbClr val="564B3C"/>
                </a:solidFill>
              </a:rPr>
              <a:t>dedicated to accelerating improvement in Health Care  by Publicly </a:t>
            </a:r>
          </a:p>
          <a:p>
            <a:pPr>
              <a:buClr>
                <a:srgbClr val="93A299"/>
              </a:buClr>
            </a:pPr>
            <a:r>
              <a:rPr lang="en-US" sz="2200" spc="-100" dirty="0" smtClean="0">
                <a:solidFill>
                  <a:srgbClr val="564B3C"/>
                </a:solidFill>
              </a:rPr>
              <a:t>reporting Health Care Information</a:t>
            </a:r>
          </a:p>
          <a:p>
            <a:pPr>
              <a:buClr>
                <a:srgbClr val="93A299"/>
              </a:buClr>
            </a:pPr>
            <a:endParaRPr lang="en-US" spc="-100" dirty="0" smtClean="0">
              <a:solidFill>
                <a:srgbClr val="564B3C"/>
              </a:solidFill>
            </a:endParaRPr>
          </a:p>
          <a:p>
            <a:pPr>
              <a:buClr>
                <a:srgbClr val="93A299"/>
              </a:buClr>
            </a:pPr>
            <a:r>
              <a:rPr lang="en-US" spc="-100" dirty="0" smtClean="0">
                <a:solidFill>
                  <a:srgbClr val="564B3C"/>
                </a:solidFill>
              </a:rPr>
              <a:t>Our vision:</a:t>
            </a:r>
          </a:p>
          <a:p>
            <a:pPr marL="800100" lvl="1" indent="-342900" algn="l">
              <a:buClr>
                <a:srgbClr val="CF543F"/>
              </a:buClr>
              <a:buFont typeface="Arial" pitchFamily="34" charset="0"/>
              <a:buChar char="•"/>
            </a:pPr>
            <a:r>
              <a:rPr lang="en-US" sz="2200" spc="-100" dirty="0" smtClean="0">
                <a:solidFill>
                  <a:srgbClr val="564B3C"/>
                </a:solidFill>
              </a:rPr>
              <a:t>To be the primary trusted source for health data sharing and measurement</a:t>
            </a:r>
          </a:p>
          <a:p>
            <a:pPr marL="800100" lvl="1" indent="-342900" algn="l">
              <a:buClr>
                <a:srgbClr val="CF543F"/>
              </a:buClr>
              <a:buFont typeface="Arial" pitchFamily="34" charset="0"/>
              <a:buChar char="•"/>
            </a:pPr>
            <a:r>
              <a:rPr lang="en-US" sz="2200" spc="-100" dirty="0" smtClean="0">
                <a:solidFill>
                  <a:srgbClr val="564B3C"/>
                </a:solidFill>
              </a:rPr>
              <a:t>To drive change that improves health, patient experience, cost and equity of care for everyone in our community</a:t>
            </a:r>
          </a:p>
          <a:p>
            <a:pPr marL="800100" lvl="1" indent="-342900" algn="l">
              <a:buClr>
                <a:srgbClr val="CF543F"/>
              </a:buClr>
              <a:buFont typeface="Arial" pitchFamily="34" charset="0"/>
              <a:buChar char="•"/>
            </a:pPr>
            <a:r>
              <a:rPr lang="en-US" sz="2200" spc="-100" dirty="0" smtClean="0">
                <a:solidFill>
                  <a:srgbClr val="564B3C"/>
                </a:solidFill>
              </a:rPr>
              <a:t>To be a resource used by providers and patients to improve care</a:t>
            </a:r>
          </a:p>
          <a:p>
            <a:pPr marL="800100" lvl="1" indent="-342900" algn="l">
              <a:buClr>
                <a:srgbClr val="CF543F"/>
              </a:buClr>
              <a:buFont typeface="Arial" pitchFamily="34" charset="0"/>
              <a:buChar char="•"/>
            </a:pPr>
            <a:r>
              <a:rPr lang="en-US" sz="2200" spc="-100" dirty="0" smtClean="0">
                <a:solidFill>
                  <a:srgbClr val="564B3C"/>
                </a:solidFill>
              </a:rPr>
              <a:t>To partner with others to use our information to catalyze significant improvements in health </a:t>
            </a:r>
          </a:p>
          <a:p>
            <a:pPr>
              <a:buClr>
                <a:srgbClr val="93A299"/>
              </a:buClr>
            </a:pPr>
            <a:endParaRPr lang="en-US" sz="2200" spc="-100" dirty="0">
              <a:solidFill>
                <a:srgbClr val="564B3C"/>
              </a:solidFill>
            </a:endParaRPr>
          </a:p>
        </p:txBody>
      </p:sp>
      <p:sp>
        <p:nvSpPr>
          <p:cNvPr id="6" name="Title 1"/>
          <p:cNvSpPr txBox="1">
            <a:spLocks/>
          </p:cNvSpPr>
          <p:nvPr/>
        </p:nvSpPr>
        <p:spPr>
          <a:xfrm>
            <a:off x="1205890" y="286604"/>
            <a:ext cx="7938110" cy="2483892"/>
          </a:xfrm>
          <a:prstGeom prst="rect">
            <a:avLst/>
          </a:prstGeom>
        </p:spPr>
        <p:txBody>
          <a:bodyPr vert="horz" lIns="91440" tIns="45720" rIns="91440" bIns="45720" rtlCol="0" anchor="b">
            <a:noAutofit/>
          </a:bodyPr>
          <a:lstStyle>
            <a:lvl1pPr algn="r" defTabSz="914400" rtl="0" eaLnBrk="1" latinLnBrk="0" hangingPunct="1">
              <a:spcBef>
                <a:spcPct val="0"/>
              </a:spcBef>
              <a:buNone/>
              <a:defRPr sz="6600" kern="1200" cap="none" spc="-100" baseline="0">
                <a:ln>
                  <a:noFill/>
                </a:ln>
                <a:solidFill>
                  <a:schemeClr val="tx2"/>
                </a:solidFill>
                <a:effectLst/>
                <a:latin typeface="+mj-lt"/>
                <a:ea typeface="+mj-ea"/>
                <a:cs typeface="+mj-cs"/>
              </a:defRPr>
            </a:lvl1pPr>
          </a:lstStyle>
          <a:p>
            <a:endParaRPr lang="en-US" sz="3200" b="1" dirty="0" smtClean="0">
              <a:solidFill>
                <a:srgbClr val="564B3C"/>
              </a:solidFill>
            </a:endParaRPr>
          </a:p>
          <a:p>
            <a:endParaRPr lang="en-US" sz="3200" b="1" dirty="0">
              <a:solidFill>
                <a:srgbClr val="564B3C"/>
              </a:solidFill>
            </a:endParaRPr>
          </a:p>
          <a:p>
            <a:endParaRPr lang="en-US" sz="3200" b="1" dirty="0" smtClean="0">
              <a:solidFill>
                <a:srgbClr val="564B3C"/>
              </a:solidFill>
            </a:endParaRPr>
          </a:p>
          <a:p>
            <a:endParaRPr lang="en-US" sz="3200" b="1" dirty="0">
              <a:solidFill>
                <a:srgbClr val="564B3C"/>
              </a:solidFill>
            </a:endParaRPr>
          </a:p>
          <a:p>
            <a:endParaRPr lang="en-US" sz="3200" b="1" dirty="0" smtClean="0">
              <a:solidFill>
                <a:srgbClr val="564B3C"/>
              </a:solidFill>
            </a:endParaRPr>
          </a:p>
          <a:p>
            <a:endParaRPr lang="en-US" sz="3200" b="1" dirty="0">
              <a:solidFill>
                <a:srgbClr val="564B3C"/>
              </a:solidFill>
            </a:endParaRPr>
          </a:p>
          <a:p>
            <a:endParaRPr lang="en-US" sz="3200" b="1" dirty="0" smtClean="0">
              <a:solidFill>
                <a:srgbClr val="564B3C"/>
              </a:solidFill>
            </a:endParaRPr>
          </a:p>
          <a:p>
            <a:pPr algn="ctr">
              <a:buClr>
                <a:srgbClr val="93A299"/>
              </a:buClr>
            </a:pPr>
            <a:endParaRPr lang="en-US" sz="3200" b="1" dirty="0" smtClean="0">
              <a:solidFill>
                <a:srgbClr val="564B3C"/>
              </a:solidFill>
            </a:endParaRPr>
          </a:p>
          <a:p>
            <a:pPr algn="ctr">
              <a:buClr>
                <a:srgbClr val="93A299"/>
              </a:buClr>
            </a:pPr>
            <a:endParaRPr lang="en-US" sz="3200" b="1" dirty="0">
              <a:solidFill>
                <a:srgbClr val="564B3C"/>
              </a:solidFill>
            </a:endParaRPr>
          </a:p>
          <a:p>
            <a:pPr algn="ctr">
              <a:buClr>
                <a:srgbClr val="93A299"/>
              </a:buClr>
            </a:pPr>
            <a:r>
              <a:rPr lang="en-US" sz="2400" b="1" dirty="0" smtClean="0">
                <a:solidFill>
                  <a:srgbClr val="564B3C"/>
                </a:solidFill>
              </a:rPr>
              <a:t>MN </a:t>
            </a:r>
            <a:r>
              <a:rPr lang="en-US" sz="2400" b="1" dirty="0">
                <a:solidFill>
                  <a:srgbClr val="564B3C"/>
                </a:solidFill>
              </a:rPr>
              <a:t>Community </a:t>
            </a:r>
            <a:endParaRPr lang="en-US" sz="2400" b="1" dirty="0" smtClean="0">
              <a:solidFill>
                <a:srgbClr val="564B3C"/>
              </a:solidFill>
            </a:endParaRPr>
          </a:p>
          <a:p>
            <a:pPr algn="ctr">
              <a:buClr>
                <a:srgbClr val="93A299"/>
              </a:buClr>
            </a:pPr>
            <a:r>
              <a:rPr lang="en-US" sz="2400" b="1" dirty="0" smtClean="0">
                <a:solidFill>
                  <a:srgbClr val="564B3C"/>
                </a:solidFill>
              </a:rPr>
              <a:t>Measurement</a:t>
            </a:r>
          </a:p>
          <a:p>
            <a:pPr algn="ctr">
              <a:buClr>
                <a:srgbClr val="93A299"/>
              </a:buClr>
            </a:pPr>
            <a:r>
              <a:rPr lang="en-US" sz="2000" dirty="0" smtClean="0">
                <a:solidFill>
                  <a:srgbClr val="564B3C"/>
                </a:solidFill>
              </a:rPr>
              <a:t>Tony Weldon, Project </a:t>
            </a:r>
            <a:r>
              <a:rPr lang="en-US" sz="2000" dirty="0">
                <a:solidFill>
                  <a:srgbClr val="564B3C"/>
                </a:solidFill>
              </a:rPr>
              <a:t>Manager &amp; </a:t>
            </a:r>
            <a:endParaRPr lang="en-US" sz="2000" dirty="0" smtClean="0">
              <a:solidFill>
                <a:srgbClr val="564B3C"/>
              </a:solidFill>
            </a:endParaRPr>
          </a:p>
          <a:p>
            <a:pPr algn="ctr">
              <a:buClr>
                <a:srgbClr val="93A299"/>
              </a:buClr>
            </a:pPr>
            <a:r>
              <a:rPr lang="en-US" sz="2000" dirty="0" smtClean="0">
                <a:solidFill>
                  <a:srgbClr val="564B3C"/>
                </a:solidFill>
              </a:rPr>
              <a:t>Data Analyst </a:t>
            </a:r>
          </a:p>
          <a:p>
            <a:pPr>
              <a:buClr>
                <a:srgbClr val="93A299"/>
              </a:buClr>
            </a:pPr>
            <a:r>
              <a:rPr lang="en-US" sz="2400" dirty="0" smtClean="0">
                <a:solidFill>
                  <a:srgbClr val="564B3C"/>
                </a:solidFill>
              </a:rPr>
              <a:t>Analyst</a:t>
            </a:r>
            <a:endParaRPr lang="en-US" sz="2400" dirty="0">
              <a:solidFill>
                <a:srgbClr val="564B3C"/>
              </a:solidFill>
            </a:endParaRPr>
          </a:p>
          <a:p>
            <a:endParaRPr lang="en-US" sz="3200" b="1" dirty="0">
              <a:solidFill>
                <a:srgbClr val="564B3C"/>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3280" y="0"/>
            <a:ext cx="1950720" cy="2926080"/>
          </a:xfrm>
          <a:prstGeom prst="rect">
            <a:avLst/>
          </a:prstGeom>
        </p:spPr>
      </p:pic>
    </p:spTree>
    <p:extLst>
      <p:ext uri="{BB962C8B-B14F-4D97-AF65-F5344CB8AC3E}">
        <p14:creationId xmlns:p14="http://schemas.microsoft.com/office/powerpoint/2010/main" val="5252995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Measurement &amp; Reporting</a:t>
            </a:r>
            <a:endParaRPr lang="en-US" sz="3200" b="1" dirty="0"/>
          </a:p>
        </p:txBody>
      </p:sp>
      <p:sp>
        <p:nvSpPr>
          <p:cNvPr id="3" name="Content Placeholder 2"/>
          <p:cNvSpPr>
            <a:spLocks noGrp="1"/>
          </p:cNvSpPr>
          <p:nvPr>
            <p:ph idx="1"/>
          </p:nvPr>
        </p:nvSpPr>
        <p:spPr>
          <a:xfrm>
            <a:off x="457200" y="1436173"/>
            <a:ext cx="7620000" cy="4800600"/>
          </a:xfrm>
        </p:spPr>
        <p:txBody>
          <a:bodyPr>
            <a:noAutofit/>
          </a:bodyPr>
          <a:lstStyle/>
          <a:p>
            <a:pPr lvl="0">
              <a:buClr>
                <a:srgbClr val="93A299"/>
              </a:buClr>
            </a:pPr>
            <a:r>
              <a:rPr lang="en-US" sz="1800" spc="-100" dirty="0">
                <a:solidFill>
                  <a:schemeClr val="tx2"/>
                </a:solidFill>
                <a:latin typeface="+mj-lt"/>
                <a:ea typeface="+mj-ea"/>
                <a:cs typeface="+mj-cs"/>
              </a:rPr>
              <a:t>Quality Process measures since 2003</a:t>
            </a:r>
          </a:p>
          <a:p>
            <a:pPr lvl="0">
              <a:buClr>
                <a:srgbClr val="93A299"/>
              </a:buClr>
            </a:pPr>
            <a:r>
              <a:rPr lang="en-US" sz="1800" spc="-100" dirty="0">
                <a:solidFill>
                  <a:schemeClr val="tx2"/>
                </a:solidFill>
                <a:latin typeface="+mj-lt"/>
                <a:ea typeface="+mj-ea"/>
                <a:cs typeface="+mj-cs"/>
              </a:rPr>
              <a:t>Quality &amp; Patient Reported Outcome measures since 2008</a:t>
            </a:r>
          </a:p>
          <a:p>
            <a:pPr lvl="0">
              <a:buClr>
                <a:srgbClr val="93A299"/>
              </a:buClr>
            </a:pPr>
            <a:r>
              <a:rPr lang="en-US" sz="1800" spc="-100" dirty="0">
                <a:solidFill>
                  <a:schemeClr val="tx2"/>
                </a:solidFill>
                <a:latin typeface="+mj-lt"/>
                <a:ea typeface="+mj-ea"/>
                <a:cs typeface="+mj-cs"/>
              </a:rPr>
              <a:t>Patient </a:t>
            </a:r>
            <a:r>
              <a:rPr lang="en-US" sz="1800" spc="-100" dirty="0" smtClean="0">
                <a:solidFill>
                  <a:schemeClr val="tx2"/>
                </a:solidFill>
                <a:latin typeface="+mj-lt"/>
                <a:ea typeface="+mj-ea"/>
                <a:cs typeface="+mj-cs"/>
              </a:rPr>
              <a:t>Experience </a:t>
            </a:r>
            <a:r>
              <a:rPr lang="en-US" sz="1800" spc="-100" dirty="0">
                <a:solidFill>
                  <a:schemeClr val="tx2"/>
                </a:solidFill>
                <a:latin typeface="+mj-lt"/>
                <a:ea typeface="+mj-ea"/>
                <a:cs typeface="+mj-cs"/>
              </a:rPr>
              <a:t>measures since 2013</a:t>
            </a:r>
          </a:p>
          <a:p>
            <a:r>
              <a:rPr lang="en-US" sz="1800" spc="-100" dirty="0" smtClean="0">
                <a:solidFill>
                  <a:schemeClr val="tx2"/>
                </a:solidFill>
                <a:latin typeface="+mj-lt"/>
                <a:ea typeface="+mj-ea"/>
                <a:cs typeface="+mj-cs"/>
              </a:rPr>
              <a:t>2009 Publicly reported Average </a:t>
            </a:r>
            <a:r>
              <a:rPr lang="en-US" sz="1800" spc="-100" dirty="0">
                <a:solidFill>
                  <a:schemeClr val="tx2"/>
                </a:solidFill>
                <a:latin typeface="+mj-lt"/>
                <a:ea typeface="+mj-ea"/>
                <a:cs typeface="+mj-cs"/>
              </a:rPr>
              <a:t>Cost </a:t>
            </a:r>
            <a:r>
              <a:rPr lang="en-US" sz="1800" spc="-100" dirty="0" smtClean="0">
                <a:solidFill>
                  <a:schemeClr val="tx2"/>
                </a:solidFill>
                <a:latin typeface="+mj-lt"/>
                <a:ea typeface="+mj-ea"/>
                <a:cs typeface="+mj-cs"/>
              </a:rPr>
              <a:t>per </a:t>
            </a:r>
            <a:r>
              <a:rPr lang="en-US" sz="1800" spc="-100" dirty="0">
                <a:solidFill>
                  <a:schemeClr val="tx2"/>
                </a:solidFill>
                <a:latin typeface="+mj-lt"/>
                <a:ea typeface="+mj-ea"/>
                <a:cs typeface="+mj-cs"/>
              </a:rPr>
              <a:t>Procedure </a:t>
            </a:r>
            <a:r>
              <a:rPr lang="en-US" sz="1800" spc="-100" dirty="0" smtClean="0">
                <a:solidFill>
                  <a:schemeClr val="tx2"/>
                </a:solidFill>
                <a:latin typeface="+mj-lt"/>
                <a:ea typeface="+mj-ea"/>
                <a:cs typeface="+mj-cs"/>
              </a:rPr>
              <a:t>measure for most prominent procedures; Commercial</a:t>
            </a:r>
            <a:endParaRPr lang="en-US" sz="1800" spc="-100" dirty="0">
              <a:solidFill>
                <a:schemeClr val="tx2"/>
              </a:solidFill>
              <a:latin typeface="+mj-lt"/>
              <a:ea typeface="+mj-ea"/>
              <a:cs typeface="+mj-cs"/>
            </a:endParaRPr>
          </a:p>
          <a:p>
            <a:r>
              <a:rPr lang="en-US" sz="1800" spc="-100" dirty="0" smtClean="0">
                <a:solidFill>
                  <a:schemeClr val="tx2"/>
                </a:solidFill>
                <a:latin typeface="+mj-lt"/>
                <a:ea typeface="+mj-ea"/>
                <a:cs typeface="+mj-cs"/>
              </a:rPr>
              <a:t>2014 </a:t>
            </a:r>
            <a:r>
              <a:rPr lang="en-US" sz="1800" spc="-100" dirty="0">
                <a:solidFill>
                  <a:schemeClr val="tx2"/>
                </a:solidFill>
                <a:latin typeface="+mj-lt"/>
                <a:ea typeface="+mj-ea"/>
                <a:cs typeface="+mj-cs"/>
              </a:rPr>
              <a:t>Publish Total Cost of Care measure; Commercial</a:t>
            </a:r>
          </a:p>
          <a:p>
            <a:r>
              <a:rPr lang="en-US" sz="1800" spc="-100" dirty="0">
                <a:solidFill>
                  <a:schemeClr val="tx2"/>
                </a:solidFill>
                <a:latin typeface="+mj-lt"/>
                <a:ea typeface="+mj-ea"/>
                <a:cs typeface="+mj-cs"/>
              </a:rPr>
              <a:t>2015 </a:t>
            </a:r>
            <a:r>
              <a:rPr lang="en-US" sz="1800" spc="-100" dirty="0" smtClean="0">
                <a:solidFill>
                  <a:schemeClr val="tx2"/>
                </a:solidFill>
                <a:latin typeface="+mj-lt"/>
                <a:ea typeface="+mj-ea"/>
                <a:cs typeface="+mj-cs"/>
              </a:rPr>
              <a:t>Publicly reported Total Cost of Care; second year in a row</a:t>
            </a:r>
          </a:p>
          <a:p>
            <a:pPr lvl="1"/>
            <a:r>
              <a:rPr lang="en-US" sz="1800" spc="-100" dirty="0" smtClean="0">
                <a:solidFill>
                  <a:schemeClr val="tx2"/>
                </a:solidFill>
                <a:latin typeface="+mj-lt"/>
                <a:ea typeface="+mj-ea"/>
                <a:cs typeface="+mj-cs"/>
              </a:rPr>
              <a:t>Publicly reported Average Cost per Procedure for a third time</a:t>
            </a:r>
            <a:endParaRPr lang="en-US" sz="1800" spc="-100" dirty="0">
              <a:solidFill>
                <a:schemeClr val="tx2"/>
              </a:solidFill>
              <a:latin typeface="+mj-lt"/>
              <a:ea typeface="+mj-ea"/>
              <a:cs typeface="+mj-cs"/>
            </a:endParaRPr>
          </a:p>
          <a:p>
            <a:pPr lvl="1"/>
            <a:r>
              <a:rPr lang="en-US" sz="1800" spc="-100" dirty="0" smtClean="0">
                <a:solidFill>
                  <a:schemeClr val="tx2"/>
                </a:solidFill>
                <a:latin typeface="+mj-lt"/>
                <a:ea typeface="+mj-ea"/>
                <a:cs typeface="+mj-cs"/>
              </a:rPr>
              <a:t>Added </a:t>
            </a:r>
            <a:r>
              <a:rPr lang="en-US" sz="1800" spc="-100" dirty="0">
                <a:solidFill>
                  <a:schemeClr val="tx2"/>
                </a:solidFill>
                <a:latin typeface="+mj-lt"/>
                <a:ea typeface="+mj-ea"/>
                <a:cs typeface="+mj-cs"/>
              </a:rPr>
              <a:t>Medicare and Medicare FFS rates to Cost Per Procedure</a:t>
            </a:r>
          </a:p>
          <a:p>
            <a:r>
              <a:rPr lang="en-US" sz="1800" spc="-100" dirty="0">
                <a:solidFill>
                  <a:schemeClr val="tx2"/>
                </a:solidFill>
                <a:latin typeface="+mj-lt"/>
                <a:ea typeface="+mj-ea"/>
                <a:cs typeface="+mj-cs"/>
              </a:rPr>
              <a:t>2016: </a:t>
            </a:r>
            <a:r>
              <a:rPr lang="en-US" sz="1800" spc="-100" dirty="0" smtClean="0">
                <a:solidFill>
                  <a:schemeClr val="tx2"/>
                </a:solidFill>
                <a:latin typeface="+mj-lt"/>
                <a:ea typeface="+mj-ea"/>
                <a:cs typeface="+mj-cs"/>
              </a:rPr>
              <a:t>Piloting for Planned Reporting: Relative </a:t>
            </a:r>
            <a:r>
              <a:rPr lang="en-US" sz="1800" spc="-100" dirty="0">
                <a:solidFill>
                  <a:schemeClr val="tx2"/>
                </a:solidFill>
                <a:latin typeface="+mj-lt"/>
                <a:ea typeface="+mj-ea"/>
                <a:cs typeface="+mj-cs"/>
              </a:rPr>
              <a:t>Resource Use; </a:t>
            </a:r>
            <a:r>
              <a:rPr lang="en-US" sz="1800" spc="-100" dirty="0" smtClean="0">
                <a:solidFill>
                  <a:schemeClr val="tx2"/>
                </a:solidFill>
                <a:latin typeface="+mj-lt"/>
                <a:ea typeface="+mj-ea"/>
                <a:cs typeface="+mj-cs"/>
              </a:rPr>
              <a:t>Commercial</a:t>
            </a:r>
          </a:p>
          <a:p>
            <a:pPr lvl="1"/>
            <a:r>
              <a:rPr lang="en-US" sz="1800" spc="-100" dirty="0" smtClean="0">
                <a:solidFill>
                  <a:schemeClr val="tx2"/>
                </a:solidFill>
                <a:latin typeface="+mj-lt"/>
                <a:ea typeface="+mj-ea"/>
                <a:cs typeface="+mj-cs"/>
              </a:rPr>
              <a:t>Medicaid </a:t>
            </a:r>
            <a:r>
              <a:rPr lang="en-US" sz="1800" spc="-100" dirty="0">
                <a:solidFill>
                  <a:schemeClr val="tx2"/>
                </a:solidFill>
                <a:latin typeface="+mj-lt"/>
                <a:ea typeface="+mj-ea"/>
                <a:cs typeface="+mj-cs"/>
              </a:rPr>
              <a:t>Total Cost of Care and Resource Use</a:t>
            </a:r>
          </a:p>
          <a:p>
            <a:pPr lvl="1"/>
            <a:r>
              <a:rPr lang="en-US" sz="1800" spc="-100" dirty="0">
                <a:solidFill>
                  <a:schemeClr val="tx2"/>
                </a:solidFill>
                <a:latin typeface="+mj-lt"/>
                <a:ea typeface="+mj-ea"/>
                <a:cs typeface="+mj-cs"/>
              </a:rPr>
              <a:t>Medicare Total Cost of Care and Resource Use</a:t>
            </a:r>
          </a:p>
          <a:p>
            <a:pPr lvl="1"/>
            <a:r>
              <a:rPr lang="en-US" sz="1800" spc="-100" dirty="0">
                <a:solidFill>
                  <a:schemeClr val="tx2"/>
                </a:solidFill>
                <a:latin typeface="+mj-lt"/>
                <a:ea typeface="+mj-ea"/>
                <a:cs typeface="+mj-cs"/>
              </a:rPr>
              <a:t>Episodes of Care</a:t>
            </a:r>
          </a:p>
        </p:txBody>
      </p:sp>
      <p:sp>
        <p:nvSpPr>
          <p:cNvPr id="5" name="Rectangle 4"/>
          <p:cNvSpPr/>
          <p:nvPr/>
        </p:nvSpPr>
        <p:spPr>
          <a:xfrm>
            <a:off x="533400" y="1417638"/>
            <a:ext cx="7391400" cy="102076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6" name="Rectangle 5"/>
          <p:cNvSpPr/>
          <p:nvPr/>
        </p:nvSpPr>
        <p:spPr>
          <a:xfrm>
            <a:off x="535459" y="2438401"/>
            <a:ext cx="7389341" cy="223996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7" name="Rectangle 6"/>
          <p:cNvSpPr/>
          <p:nvPr/>
        </p:nvSpPr>
        <p:spPr>
          <a:xfrm>
            <a:off x="533400" y="4678362"/>
            <a:ext cx="7391400" cy="118903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8" name="TextBox 7"/>
          <p:cNvSpPr txBox="1"/>
          <p:nvPr/>
        </p:nvSpPr>
        <p:spPr>
          <a:xfrm>
            <a:off x="6300916" y="3252307"/>
            <a:ext cx="1447800" cy="369332"/>
          </a:xfrm>
          <a:prstGeom prst="rect">
            <a:avLst/>
          </a:prstGeom>
          <a:noFill/>
        </p:spPr>
        <p:txBody>
          <a:bodyPr wrap="square" rtlCol="0">
            <a:spAutoFit/>
          </a:bodyPr>
          <a:lstStyle/>
          <a:p>
            <a:pPr defTabSz="914400"/>
            <a:r>
              <a:rPr lang="en-US" b="1" dirty="0" smtClean="0">
                <a:solidFill>
                  <a:prstClr val="black"/>
                </a:solidFill>
              </a:rPr>
              <a:t>Cost Suite</a:t>
            </a:r>
            <a:endParaRPr lang="en-US" b="1" dirty="0">
              <a:solidFill>
                <a:prstClr val="black"/>
              </a:solidFill>
            </a:endParaRPr>
          </a:p>
        </p:txBody>
      </p:sp>
      <p:sp>
        <p:nvSpPr>
          <p:cNvPr id="9" name="TextBox 8"/>
          <p:cNvSpPr txBox="1"/>
          <p:nvPr/>
        </p:nvSpPr>
        <p:spPr>
          <a:xfrm>
            <a:off x="6248400" y="4921179"/>
            <a:ext cx="2057400" cy="646331"/>
          </a:xfrm>
          <a:prstGeom prst="rect">
            <a:avLst/>
          </a:prstGeom>
          <a:noFill/>
        </p:spPr>
        <p:txBody>
          <a:bodyPr wrap="square" rtlCol="0">
            <a:spAutoFit/>
          </a:bodyPr>
          <a:lstStyle/>
          <a:p>
            <a:pPr defTabSz="914400"/>
            <a:r>
              <a:rPr lang="en-US" b="1" dirty="0" smtClean="0">
                <a:solidFill>
                  <a:prstClr val="black"/>
                </a:solidFill>
              </a:rPr>
              <a:t>Future Considerations</a:t>
            </a:r>
            <a:endParaRPr lang="en-US" b="1" dirty="0">
              <a:solidFill>
                <a:prstClr val="black"/>
              </a:solidFill>
            </a:endParaRPr>
          </a:p>
        </p:txBody>
      </p:sp>
      <p:sp>
        <p:nvSpPr>
          <p:cNvPr id="10" name="TextBox 9"/>
          <p:cNvSpPr txBox="1"/>
          <p:nvPr/>
        </p:nvSpPr>
        <p:spPr>
          <a:xfrm>
            <a:off x="6248400" y="1751549"/>
            <a:ext cx="1447800" cy="369332"/>
          </a:xfrm>
          <a:prstGeom prst="rect">
            <a:avLst/>
          </a:prstGeom>
          <a:noFill/>
        </p:spPr>
        <p:txBody>
          <a:bodyPr wrap="square" rtlCol="0">
            <a:spAutoFit/>
          </a:bodyPr>
          <a:lstStyle/>
          <a:p>
            <a:pPr defTabSz="914400"/>
            <a:r>
              <a:rPr lang="en-US" b="1" dirty="0" smtClean="0">
                <a:solidFill>
                  <a:prstClr val="black"/>
                </a:solidFill>
              </a:rPr>
              <a:t>Quality</a:t>
            </a:r>
            <a:endParaRPr lang="en-US" b="1" dirty="0">
              <a:solidFill>
                <a:prstClr val="black"/>
              </a:solidFill>
            </a:endParaRPr>
          </a:p>
        </p:txBody>
      </p:sp>
      <p:sp>
        <p:nvSpPr>
          <p:cNvPr id="12" name="Slide Number Placeholder 11"/>
          <p:cNvSpPr>
            <a:spLocks noGrp="1"/>
          </p:cNvSpPr>
          <p:nvPr>
            <p:ph type="sldNum" sz="quarter" idx="12"/>
          </p:nvPr>
        </p:nvSpPr>
        <p:spPr/>
        <p:txBody>
          <a:bodyPr/>
          <a:lstStyle/>
          <a:p>
            <a:fld id="{B7356E9F-16CF-40AB-B3AE-B6F79A2402C7}" type="slidenum">
              <a:rPr lang="en-US" smtClean="0">
                <a:solidFill>
                  <a:prstClr val="black"/>
                </a:solidFill>
              </a:rPr>
              <a:pPr/>
              <a:t>27</a:t>
            </a:fld>
            <a:endParaRPr lang="en-US" dirty="0">
              <a:solidFill>
                <a:prstClr val="black"/>
              </a:solidFill>
            </a:endParaRPr>
          </a:p>
        </p:txBody>
      </p:sp>
    </p:spTree>
    <p:extLst>
      <p:ext uri="{BB962C8B-B14F-4D97-AF65-F5344CB8AC3E}">
        <p14:creationId xmlns:p14="http://schemas.microsoft.com/office/powerpoint/2010/main" val="13117629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Total Cost of Care Results</a:t>
            </a:r>
            <a:endParaRPr lang="en-US" sz="3200" b="1" dirty="0"/>
          </a:p>
        </p:txBody>
      </p:sp>
      <p:sp>
        <p:nvSpPr>
          <p:cNvPr id="3" name="Content Placeholder 2"/>
          <p:cNvSpPr>
            <a:spLocks noGrp="1"/>
          </p:cNvSpPr>
          <p:nvPr>
            <p:ph idx="1"/>
          </p:nvPr>
        </p:nvSpPr>
        <p:spPr>
          <a:xfrm>
            <a:off x="457200" y="4114800"/>
            <a:ext cx="7467600" cy="1828800"/>
          </a:xfrm>
        </p:spPr>
        <p:txBody>
          <a:bodyPr>
            <a:normAutofit/>
          </a:bodyPr>
          <a:lstStyle/>
          <a:p>
            <a:pPr marL="411480" lvl="1" indent="0">
              <a:buNone/>
            </a:pPr>
            <a:endParaRPr lang="en-US" sz="2400" spc="-100" dirty="0" smtClean="0">
              <a:solidFill>
                <a:schemeClr val="tx2"/>
              </a:solidFill>
              <a:latin typeface="+mj-lt"/>
              <a:ea typeface="+mj-ea"/>
              <a:cs typeface="+mj-cs"/>
            </a:endParaRPr>
          </a:p>
          <a:p>
            <a:r>
              <a:rPr lang="en-US" sz="1800" spc="-100" dirty="0" smtClean="0">
                <a:solidFill>
                  <a:schemeClr val="tx2"/>
                </a:solidFill>
                <a:latin typeface="+mj-lt"/>
                <a:ea typeface="+mj-ea"/>
                <a:cs typeface="+mj-cs"/>
              </a:rPr>
              <a:t>Statewide distributed model using four major health plans in the MSP area – No APCD </a:t>
            </a:r>
            <a:endParaRPr lang="en-US" sz="1800" spc="-100" dirty="0">
              <a:solidFill>
                <a:schemeClr val="tx2"/>
              </a:solidFill>
              <a:latin typeface="+mj-lt"/>
              <a:ea typeface="+mj-ea"/>
              <a:cs typeface="+mj-cs"/>
            </a:endParaRPr>
          </a:p>
          <a:p>
            <a:r>
              <a:rPr lang="en-US" sz="1800" spc="-100" dirty="0" smtClean="0">
                <a:solidFill>
                  <a:schemeClr val="tx2"/>
                </a:solidFill>
                <a:latin typeface="+mj-lt"/>
                <a:ea typeface="+mj-ea"/>
                <a:cs typeface="+mj-cs"/>
              </a:rPr>
              <a:t>Stability </a:t>
            </a:r>
            <a:r>
              <a:rPr lang="en-US" sz="1800" spc="-100" dirty="0">
                <a:solidFill>
                  <a:schemeClr val="tx2"/>
                </a:solidFill>
                <a:latin typeface="+mj-lt"/>
                <a:ea typeface="+mj-ea"/>
                <a:cs typeface="+mj-cs"/>
              </a:rPr>
              <a:t>Testing</a:t>
            </a:r>
          </a:p>
          <a:p>
            <a:pPr lvl="1">
              <a:buClr>
                <a:schemeClr val="accent6"/>
              </a:buClr>
            </a:pPr>
            <a:r>
              <a:rPr lang="en-US" sz="1800" spc="-100" dirty="0">
                <a:solidFill>
                  <a:schemeClr val="tx2"/>
                </a:solidFill>
                <a:latin typeface="+mj-lt"/>
                <a:ea typeface="+mj-ea"/>
                <a:cs typeface="+mj-cs"/>
              </a:rPr>
              <a:t>Measure Correlation Coefficient TCI for same groups for two years</a:t>
            </a:r>
          </a:p>
          <a:p>
            <a:pPr lvl="1">
              <a:buClr>
                <a:schemeClr val="accent6"/>
              </a:buClr>
            </a:pPr>
            <a:r>
              <a:rPr lang="en-US" sz="1800" spc="-100" dirty="0" smtClean="0">
                <a:solidFill>
                  <a:schemeClr val="tx2"/>
                </a:solidFill>
                <a:latin typeface="+mj-lt"/>
                <a:ea typeface="+mj-ea"/>
                <a:cs typeface="+mj-cs"/>
              </a:rPr>
              <a:t>Medical Group unit of measure – reliability and repeatability</a:t>
            </a:r>
            <a:endParaRPr lang="en-US" sz="1800" spc="-100" dirty="0">
              <a:solidFill>
                <a:schemeClr val="tx2"/>
              </a:solidFill>
              <a:latin typeface="+mj-lt"/>
              <a:ea typeface="+mj-ea"/>
              <a:cs typeface="+mj-cs"/>
            </a:endParaRPr>
          </a:p>
          <a:p>
            <a:pPr marL="114300" indent="0">
              <a:buNone/>
            </a:pPr>
            <a:endParaRPr lang="en-US" sz="2600" spc="-100" dirty="0">
              <a:solidFill>
                <a:schemeClr val="tx2"/>
              </a:solidFill>
              <a:latin typeface="+mj-lt"/>
              <a:ea typeface="+mj-ea"/>
              <a:cs typeface="+mj-cs"/>
            </a:endParaRPr>
          </a:p>
          <a:p>
            <a:pPr marL="114300" indent="0">
              <a:buNone/>
            </a:pPr>
            <a:endParaRPr lang="en-US" dirty="0"/>
          </a:p>
        </p:txBody>
      </p:sp>
      <p:graphicFrame>
        <p:nvGraphicFramePr>
          <p:cNvPr id="5" name="Table 4"/>
          <p:cNvGraphicFramePr>
            <a:graphicFrameLocks noGrp="1"/>
          </p:cNvGraphicFramePr>
          <p:nvPr>
            <p:extLst/>
          </p:nvPr>
        </p:nvGraphicFramePr>
        <p:xfrm>
          <a:off x="1066800" y="1524000"/>
          <a:ext cx="6096000" cy="2590800"/>
        </p:xfrm>
        <a:graphic>
          <a:graphicData uri="http://schemas.openxmlformats.org/drawingml/2006/table">
            <a:tbl>
              <a:tblPr firstRow="1" bandRow="1">
                <a:tableStyleId>{5C22544A-7EE6-4342-B048-85BDC9FD1C3A}</a:tableStyleId>
              </a:tblPr>
              <a:tblGrid>
                <a:gridCol w="3962400"/>
                <a:gridCol w="990600"/>
                <a:gridCol w="1143000"/>
              </a:tblGrid>
              <a:tr h="360680">
                <a:tc>
                  <a:txBody>
                    <a:bodyPr/>
                    <a:lstStyle/>
                    <a:p>
                      <a:r>
                        <a:rPr lang="en-US" dirty="0" smtClean="0"/>
                        <a:t>Two Year Comparison</a:t>
                      </a:r>
                      <a:endParaRPr lang="en-US" dirty="0"/>
                    </a:p>
                  </a:txBody>
                  <a:tcPr/>
                </a:tc>
                <a:tc>
                  <a:txBody>
                    <a:bodyPr/>
                    <a:lstStyle/>
                    <a:p>
                      <a:r>
                        <a:rPr lang="en-US" dirty="0" smtClean="0"/>
                        <a:t>2014</a:t>
                      </a:r>
                      <a:endParaRPr lang="en-US" dirty="0"/>
                    </a:p>
                  </a:txBody>
                  <a:tcPr/>
                </a:tc>
                <a:tc>
                  <a:txBody>
                    <a:bodyPr/>
                    <a:lstStyle/>
                    <a:p>
                      <a:r>
                        <a:rPr lang="en-US" dirty="0" smtClean="0"/>
                        <a:t>2015</a:t>
                      </a:r>
                      <a:endParaRPr lang="en-US" dirty="0"/>
                    </a:p>
                  </a:txBody>
                  <a:tcPr/>
                </a:tc>
              </a:tr>
              <a:tr h="370840">
                <a:tc>
                  <a:txBody>
                    <a:bodyPr/>
                    <a:lstStyle/>
                    <a:p>
                      <a:r>
                        <a:rPr lang="en-US" sz="1600" dirty="0" smtClean="0"/>
                        <a:t>Total number of</a:t>
                      </a:r>
                      <a:r>
                        <a:rPr lang="en-US" sz="1600" baseline="0" dirty="0" smtClean="0"/>
                        <a:t> qualifying Medical Groups</a:t>
                      </a:r>
                      <a:endParaRPr lang="en-US" sz="1600" dirty="0"/>
                    </a:p>
                  </a:txBody>
                  <a:tcPr/>
                </a:tc>
                <a:tc>
                  <a:txBody>
                    <a:bodyPr/>
                    <a:lstStyle/>
                    <a:p>
                      <a:r>
                        <a:rPr lang="en-US" dirty="0" smtClean="0"/>
                        <a:t>116</a:t>
                      </a:r>
                      <a:endParaRPr lang="en-US" dirty="0"/>
                    </a:p>
                  </a:txBody>
                  <a:tcPr/>
                </a:tc>
                <a:tc>
                  <a:txBody>
                    <a:bodyPr/>
                    <a:lstStyle/>
                    <a:p>
                      <a:r>
                        <a:rPr lang="en-US" dirty="0" smtClean="0"/>
                        <a:t>132</a:t>
                      </a:r>
                      <a:endParaRPr lang="en-US" dirty="0"/>
                    </a:p>
                  </a:txBody>
                  <a:tcPr/>
                </a:tc>
              </a:tr>
              <a:tr h="370840">
                <a:tc>
                  <a:txBody>
                    <a:bodyPr/>
                    <a:lstStyle/>
                    <a:p>
                      <a:r>
                        <a:rPr lang="en-US" dirty="0" smtClean="0"/>
                        <a:t>Total patients</a:t>
                      </a:r>
                      <a:endParaRPr lang="en-US" dirty="0"/>
                    </a:p>
                  </a:txBody>
                  <a:tcPr/>
                </a:tc>
                <a:tc>
                  <a:txBody>
                    <a:bodyPr/>
                    <a:lstStyle/>
                    <a:p>
                      <a:r>
                        <a:rPr lang="en-US" dirty="0" smtClean="0"/>
                        <a:t>1.5M</a:t>
                      </a:r>
                      <a:endParaRPr lang="en-US" dirty="0"/>
                    </a:p>
                  </a:txBody>
                  <a:tcPr/>
                </a:tc>
                <a:tc>
                  <a:txBody>
                    <a:bodyPr/>
                    <a:lstStyle/>
                    <a:p>
                      <a:r>
                        <a:rPr lang="en-US" dirty="0" smtClean="0"/>
                        <a:t>1.5M</a:t>
                      </a:r>
                      <a:endParaRPr lang="en-US" dirty="0"/>
                    </a:p>
                  </a:txBody>
                  <a:tcPr/>
                </a:tc>
              </a:tr>
              <a:tr h="370840">
                <a:tc>
                  <a:txBody>
                    <a:bodyPr/>
                    <a:lstStyle/>
                    <a:p>
                      <a:r>
                        <a:rPr lang="en-US" dirty="0" smtClean="0"/>
                        <a:t>Total dollars</a:t>
                      </a:r>
                      <a:endParaRPr lang="en-US" dirty="0"/>
                    </a:p>
                  </a:txBody>
                  <a:tcPr/>
                </a:tc>
                <a:tc>
                  <a:txBody>
                    <a:bodyPr/>
                    <a:lstStyle/>
                    <a:p>
                      <a:r>
                        <a:rPr lang="en-US" dirty="0" smtClean="0"/>
                        <a:t>$8.1B</a:t>
                      </a:r>
                      <a:endParaRPr lang="en-US" dirty="0"/>
                    </a:p>
                  </a:txBody>
                  <a:tcPr/>
                </a:tc>
                <a:tc>
                  <a:txBody>
                    <a:bodyPr/>
                    <a:lstStyle/>
                    <a:p>
                      <a:r>
                        <a:rPr lang="en-US" dirty="0" smtClean="0"/>
                        <a:t>$8.4B</a:t>
                      </a:r>
                      <a:endParaRPr lang="en-US" dirty="0"/>
                    </a:p>
                  </a:txBody>
                  <a:tcPr/>
                </a:tc>
              </a:tr>
              <a:tr h="370840">
                <a:tc>
                  <a:txBody>
                    <a:bodyPr/>
                    <a:lstStyle/>
                    <a:p>
                      <a:r>
                        <a:rPr lang="en-US" dirty="0" smtClean="0"/>
                        <a:t>Cost per patient per month</a:t>
                      </a:r>
                      <a:endParaRPr lang="en-US" dirty="0"/>
                    </a:p>
                  </a:txBody>
                  <a:tcPr/>
                </a:tc>
                <a:tc>
                  <a:txBody>
                    <a:bodyPr/>
                    <a:lstStyle/>
                    <a:p>
                      <a:r>
                        <a:rPr lang="en-US" dirty="0" smtClean="0"/>
                        <a:t>$435</a:t>
                      </a:r>
                      <a:endParaRPr lang="en-US" dirty="0"/>
                    </a:p>
                  </a:txBody>
                  <a:tcPr/>
                </a:tc>
                <a:tc>
                  <a:txBody>
                    <a:bodyPr/>
                    <a:lstStyle/>
                    <a:p>
                      <a:r>
                        <a:rPr lang="en-US" dirty="0" smtClean="0"/>
                        <a:t>$449</a:t>
                      </a:r>
                      <a:endParaRPr lang="en-US" dirty="0"/>
                    </a:p>
                  </a:txBody>
                  <a:tcPr/>
                </a:tc>
              </a:tr>
              <a:tr h="370840">
                <a:tc>
                  <a:txBody>
                    <a:bodyPr/>
                    <a:lstStyle/>
                    <a:p>
                      <a:r>
                        <a:rPr lang="en-US" dirty="0" smtClean="0"/>
                        <a:t>   Adult cost</a:t>
                      </a:r>
                      <a:r>
                        <a:rPr lang="en-US" baseline="0" dirty="0" smtClean="0"/>
                        <a:t> per patient per month</a:t>
                      </a:r>
                      <a:endParaRPr lang="en-US" dirty="0"/>
                    </a:p>
                  </a:txBody>
                  <a:tcPr/>
                </a:tc>
                <a:tc>
                  <a:txBody>
                    <a:bodyPr/>
                    <a:lstStyle/>
                    <a:p>
                      <a:r>
                        <a:rPr lang="en-US" dirty="0" smtClean="0"/>
                        <a:t>$513</a:t>
                      </a:r>
                      <a:endParaRPr lang="en-US" dirty="0"/>
                    </a:p>
                  </a:txBody>
                  <a:tcPr/>
                </a:tc>
                <a:tc>
                  <a:txBody>
                    <a:bodyPr/>
                    <a:lstStyle/>
                    <a:p>
                      <a:r>
                        <a:rPr lang="en-US" dirty="0" smtClean="0"/>
                        <a:t>$529</a:t>
                      </a:r>
                      <a:endParaRPr lang="en-US" dirty="0"/>
                    </a:p>
                  </a:txBody>
                  <a:tcPr/>
                </a:tc>
              </a:tr>
              <a:tr h="370840">
                <a:tc>
                  <a:txBody>
                    <a:bodyPr/>
                    <a:lstStyle/>
                    <a:p>
                      <a:r>
                        <a:rPr lang="en-US" dirty="0" smtClean="0"/>
                        <a:t>   Pediatric cost per patient per month</a:t>
                      </a:r>
                      <a:endParaRPr lang="en-US" dirty="0"/>
                    </a:p>
                  </a:txBody>
                  <a:tcPr/>
                </a:tc>
                <a:tc>
                  <a:txBody>
                    <a:bodyPr/>
                    <a:lstStyle/>
                    <a:p>
                      <a:r>
                        <a:rPr lang="en-US" dirty="0" smtClean="0"/>
                        <a:t>$216</a:t>
                      </a:r>
                      <a:endParaRPr lang="en-US" dirty="0"/>
                    </a:p>
                  </a:txBody>
                  <a:tcPr/>
                </a:tc>
                <a:tc>
                  <a:txBody>
                    <a:bodyPr/>
                    <a:lstStyle/>
                    <a:p>
                      <a:r>
                        <a:rPr lang="en-US" dirty="0" smtClean="0"/>
                        <a:t>$225</a:t>
                      </a:r>
                      <a:endParaRPr lang="en-US" dirty="0"/>
                    </a:p>
                  </a:txBody>
                  <a:tcPr/>
                </a:tc>
              </a:tr>
            </a:tbl>
          </a:graphicData>
        </a:graphic>
      </p:graphicFrame>
      <p:sp>
        <p:nvSpPr>
          <p:cNvPr id="7" name="Slide Number Placeholder 6"/>
          <p:cNvSpPr>
            <a:spLocks noGrp="1"/>
          </p:cNvSpPr>
          <p:nvPr>
            <p:ph type="sldNum" sz="quarter" idx="12"/>
          </p:nvPr>
        </p:nvSpPr>
        <p:spPr/>
        <p:txBody>
          <a:bodyPr/>
          <a:lstStyle/>
          <a:p>
            <a:fld id="{B7356E9F-16CF-40AB-B3AE-B6F79A2402C7}" type="slidenum">
              <a:rPr lang="en-US" smtClean="0">
                <a:solidFill>
                  <a:prstClr val="black"/>
                </a:solidFill>
              </a:rPr>
              <a:pPr/>
              <a:t>28</a:t>
            </a:fld>
            <a:endParaRPr lang="en-US" dirty="0">
              <a:solidFill>
                <a:prstClr val="black"/>
              </a:solidFill>
            </a:endParaRPr>
          </a:p>
        </p:txBody>
      </p:sp>
    </p:spTree>
    <p:extLst>
      <p:ext uri="{BB962C8B-B14F-4D97-AF65-F5344CB8AC3E}">
        <p14:creationId xmlns:p14="http://schemas.microsoft.com/office/powerpoint/2010/main" val="329586620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750"/>
            <a:ext cx="7391400" cy="2437850"/>
          </a:xfrm>
        </p:spPr>
        <p:txBody>
          <a:bodyPr>
            <a:normAutofit fontScale="92500" lnSpcReduction="10000"/>
          </a:bodyPr>
          <a:lstStyle/>
          <a:p>
            <a:r>
              <a:rPr lang="en-US" spc="-100" dirty="0" smtClean="0">
                <a:solidFill>
                  <a:schemeClr val="tx2"/>
                </a:solidFill>
                <a:latin typeface="+mj-lt"/>
                <a:ea typeface="+mj-ea"/>
                <a:cs typeface="+mj-cs"/>
              </a:rPr>
              <a:t>Content outline: </a:t>
            </a:r>
          </a:p>
          <a:p>
            <a:pPr lvl="1"/>
            <a:r>
              <a:rPr lang="en-US" sz="2200" spc="-100" dirty="0" smtClean="0">
                <a:solidFill>
                  <a:schemeClr val="tx2"/>
                </a:solidFill>
                <a:latin typeface="+mj-lt"/>
                <a:ea typeface="+mj-ea"/>
                <a:cs typeface="+mj-cs"/>
              </a:rPr>
              <a:t>What it is</a:t>
            </a:r>
          </a:p>
          <a:p>
            <a:pPr lvl="1"/>
            <a:r>
              <a:rPr lang="en-US" sz="2200" spc="-100" dirty="0" smtClean="0">
                <a:solidFill>
                  <a:schemeClr val="tx2"/>
                </a:solidFill>
                <a:latin typeface="+mj-lt"/>
                <a:ea typeface="+mj-ea"/>
                <a:cs typeface="+mj-cs"/>
              </a:rPr>
              <a:t>Why it matters</a:t>
            </a:r>
          </a:p>
          <a:p>
            <a:pPr lvl="1"/>
            <a:r>
              <a:rPr lang="en-US" sz="2200" spc="-100" dirty="0" smtClean="0">
                <a:solidFill>
                  <a:schemeClr val="tx2"/>
                </a:solidFill>
                <a:latin typeface="+mj-lt"/>
                <a:ea typeface="+mj-ea"/>
                <a:cs typeface="+mj-cs"/>
              </a:rPr>
              <a:t>How it is done</a:t>
            </a:r>
          </a:p>
          <a:p>
            <a:pPr lvl="1"/>
            <a:r>
              <a:rPr lang="en-US" sz="2200" spc="-100" dirty="0" smtClean="0">
                <a:solidFill>
                  <a:schemeClr val="tx2"/>
                </a:solidFill>
                <a:latin typeface="+mj-lt"/>
                <a:ea typeface="+mj-ea"/>
                <a:cs typeface="+mj-cs"/>
              </a:rPr>
              <a:t>Pros and Cons of Various Data Sources</a:t>
            </a:r>
          </a:p>
          <a:p>
            <a:pPr lvl="1"/>
            <a:r>
              <a:rPr lang="en-US" sz="2200" spc="-100" dirty="0" smtClean="0">
                <a:solidFill>
                  <a:schemeClr val="tx2"/>
                </a:solidFill>
                <a:latin typeface="+mj-lt"/>
                <a:ea typeface="+mj-ea"/>
                <a:cs typeface="+mj-cs"/>
              </a:rPr>
              <a:t>Reporting to the Public, Providers &amp; Health plans to catalyze movement</a:t>
            </a:r>
          </a:p>
          <a:p>
            <a:pPr lvl="1"/>
            <a:r>
              <a:rPr lang="en-US" sz="2200" spc="-100" dirty="0" smtClean="0">
                <a:solidFill>
                  <a:schemeClr val="tx2"/>
                </a:solidFill>
                <a:latin typeface="+mj-lt"/>
                <a:ea typeface="+mj-ea"/>
                <a:cs typeface="+mj-cs"/>
              </a:rPr>
              <a:t>Marketplace uses for the information</a:t>
            </a:r>
            <a:endParaRPr lang="en-US" sz="2200" spc="-100" dirty="0">
              <a:solidFill>
                <a:schemeClr val="tx2"/>
              </a:solidFill>
              <a:latin typeface="+mj-lt"/>
              <a:ea typeface="+mj-ea"/>
              <a:cs typeface="+mj-cs"/>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2400" y="5254255"/>
            <a:ext cx="4495800" cy="1603745"/>
          </a:xfrm>
          <a:prstGeom prst="rect">
            <a:avLst/>
          </a:prstGeom>
        </p:spPr>
      </p:pic>
      <p:sp>
        <p:nvSpPr>
          <p:cNvPr id="8" name="Title 1"/>
          <p:cNvSpPr>
            <a:spLocks noGrp="1"/>
          </p:cNvSpPr>
          <p:nvPr>
            <p:ph type="title"/>
          </p:nvPr>
        </p:nvSpPr>
        <p:spPr>
          <a:xfrm>
            <a:off x="457200" y="274638"/>
            <a:ext cx="7620000" cy="1143000"/>
          </a:xfrm>
        </p:spPr>
        <p:txBody>
          <a:bodyPr/>
          <a:lstStyle/>
          <a:p>
            <a:pPr algn="ctr"/>
            <a:r>
              <a:rPr lang="en-US" sz="2400" b="1" dirty="0" smtClean="0"/>
              <a:t>NRHI High – Value Care SAN Offering: Total Cost of Care Measurement and Reporting</a:t>
            </a:r>
            <a:endParaRPr lang="en-US" sz="2400" b="1" dirty="0"/>
          </a:p>
        </p:txBody>
      </p:sp>
      <p:sp>
        <p:nvSpPr>
          <p:cNvPr id="5" name="Slide Number Placeholder 4"/>
          <p:cNvSpPr>
            <a:spLocks noGrp="1"/>
          </p:cNvSpPr>
          <p:nvPr>
            <p:ph type="sldNum" sz="quarter" idx="12"/>
          </p:nvPr>
        </p:nvSpPr>
        <p:spPr/>
        <p:txBody>
          <a:bodyPr/>
          <a:lstStyle/>
          <a:p>
            <a:fld id="{B7356E9F-16CF-40AB-B3AE-B6F79A2402C7}" type="slidenum">
              <a:rPr lang="en-US" smtClean="0">
                <a:solidFill>
                  <a:prstClr val="black"/>
                </a:solidFill>
              </a:rPr>
              <a:pPr/>
              <a:t>29</a:t>
            </a:fld>
            <a:endParaRPr lang="en-US" dirty="0">
              <a:solidFill>
                <a:prstClr val="black"/>
              </a:solidFill>
            </a:endParaRPr>
          </a:p>
        </p:txBody>
      </p:sp>
    </p:spTree>
    <p:extLst>
      <p:ext uri="{BB962C8B-B14F-4D97-AF65-F5344CB8AC3E}">
        <p14:creationId xmlns:p14="http://schemas.microsoft.com/office/powerpoint/2010/main" val="327379481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4294967295"/>
          </p:nvPr>
        </p:nvSpPr>
        <p:spPr>
          <a:xfrm>
            <a:off x="914400" y="2438400"/>
            <a:ext cx="8229600" cy="3394075"/>
          </a:xfrm>
        </p:spPr>
        <p:txBody>
          <a:bodyPr>
            <a:normAutofit fontScale="92500" lnSpcReduction="20000"/>
          </a:bodyPr>
          <a:lstStyle/>
          <a:p>
            <a:endParaRPr lang="en-US" dirty="0" smtClean="0"/>
          </a:p>
          <a:p>
            <a:endParaRPr lang="en-US" dirty="0"/>
          </a:p>
          <a:p>
            <a:endParaRPr lang="en-US" dirty="0" smtClean="0"/>
          </a:p>
          <a:p>
            <a:endParaRPr lang="en-US" sz="2600" dirty="0"/>
          </a:p>
          <a:p>
            <a:endParaRPr lang="en-US" sz="2600" dirty="0"/>
          </a:p>
          <a:p>
            <a:r>
              <a:rPr lang="en-US" sz="2600" dirty="0"/>
              <a:t>One of the first regional health improvement collaboratives (RHIC) established in 1997 by Karen Wolk Feinstein and then-ALCOA Chairman Paul O’Neill</a:t>
            </a:r>
          </a:p>
          <a:p>
            <a:r>
              <a:rPr lang="en-US" sz="2600" dirty="0"/>
              <a:t>We brought Lean to Health Care! </a:t>
            </a:r>
          </a:p>
          <a:p>
            <a:endParaRPr lang="en-US" dirty="0"/>
          </a:p>
        </p:txBody>
      </p:sp>
      <p:sp>
        <p:nvSpPr>
          <p:cNvPr id="11" name="TextBox 10"/>
          <p:cNvSpPr txBox="1"/>
          <p:nvPr/>
        </p:nvSpPr>
        <p:spPr>
          <a:xfrm>
            <a:off x="0" y="1223965"/>
            <a:ext cx="8915400" cy="1027202"/>
          </a:xfrm>
          <a:prstGeom prst="rect">
            <a:avLst/>
          </a:prstGeom>
          <a:noFill/>
        </p:spPr>
        <p:txBody>
          <a:bodyPr wrap="square" lIns="543686" tIns="17144" rIns="543686" bIns="17144" rtlCol="0">
            <a:spAutoFit/>
          </a:bodyPr>
          <a:lstStyle/>
          <a:p>
            <a:pPr defTabSz="914400"/>
            <a:r>
              <a:rPr lang="en-US" sz="3200" b="1" spc="-100" dirty="0">
                <a:solidFill>
                  <a:srgbClr val="006983"/>
                </a:solidFill>
                <a:latin typeface="Arial" panose="020B0604020202020204" pitchFamily="34" charset="0"/>
                <a:cs typeface="Arial" panose="020B0604020202020204" pitchFamily="34" charset="0"/>
              </a:rPr>
              <a:t>Pittsburgh Regional Health Initiative’s </a:t>
            </a:r>
          </a:p>
          <a:p>
            <a:pPr defTabSz="914400"/>
            <a:r>
              <a:rPr lang="en-US" sz="3200" b="1" spc="-100" dirty="0">
                <a:solidFill>
                  <a:srgbClr val="006983"/>
                </a:solidFill>
                <a:latin typeface="Arial" panose="020B0604020202020204" pitchFamily="34" charset="0"/>
                <a:cs typeface="Arial" panose="020B0604020202020204" pitchFamily="34" charset="0"/>
              </a:rPr>
              <a:t>Evolving Agenda</a:t>
            </a:r>
          </a:p>
        </p:txBody>
      </p:sp>
      <p:grpSp>
        <p:nvGrpSpPr>
          <p:cNvPr id="8" name="Group 7"/>
          <p:cNvGrpSpPr/>
          <p:nvPr/>
        </p:nvGrpSpPr>
        <p:grpSpPr>
          <a:xfrm>
            <a:off x="228600" y="2667000"/>
            <a:ext cx="2560320" cy="1371600"/>
            <a:chOff x="2411" y="104251"/>
            <a:chExt cx="2937420" cy="1174968"/>
          </a:xfrm>
        </p:grpSpPr>
        <p:sp>
          <p:nvSpPr>
            <p:cNvPr id="13" name="Chevron 12"/>
            <p:cNvSpPr/>
            <p:nvPr/>
          </p:nvSpPr>
          <p:spPr>
            <a:xfrm>
              <a:off x="2411" y="104251"/>
              <a:ext cx="2937420" cy="1174968"/>
            </a:xfrm>
            <a:prstGeom prst="chevron">
              <a:avLst/>
            </a:prstGeom>
            <a:solidFill>
              <a:schemeClr val="tx2"/>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14" name="Chevron 4"/>
            <p:cNvSpPr/>
            <p:nvPr/>
          </p:nvSpPr>
          <p:spPr>
            <a:xfrm>
              <a:off x="687809" y="104251"/>
              <a:ext cx="1762452" cy="11749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0010" tIns="26670" rIns="26670" bIns="26670" numCol="1" spcCol="1270" anchor="ctr" anchorCtr="0">
              <a:noAutofit/>
            </a:bodyPr>
            <a:lstStyle/>
            <a:p>
              <a:pPr algn="ctr" defTabSz="880926">
                <a:lnSpc>
                  <a:spcPct val="90000"/>
                </a:lnSpc>
                <a:spcBef>
                  <a:spcPct val="0"/>
                </a:spcBef>
                <a:spcAft>
                  <a:spcPct val="35000"/>
                </a:spcAft>
              </a:pPr>
              <a:r>
                <a:rPr lang="en-US" b="1" dirty="0">
                  <a:solidFill>
                    <a:prstClr val="white"/>
                  </a:solidFill>
                  <a:latin typeface="Arial Narrow" panose="020B0606020202030204" pitchFamily="34" charset="0"/>
                </a:rPr>
                <a:t>MAKING HOSPITALS SAFER</a:t>
              </a:r>
            </a:p>
          </p:txBody>
        </p:sp>
      </p:grpSp>
      <p:grpSp>
        <p:nvGrpSpPr>
          <p:cNvPr id="15" name="Group 14"/>
          <p:cNvGrpSpPr/>
          <p:nvPr/>
        </p:nvGrpSpPr>
        <p:grpSpPr>
          <a:xfrm>
            <a:off x="2267857" y="2675491"/>
            <a:ext cx="2560320" cy="1371600"/>
            <a:chOff x="2646089" y="104251"/>
            <a:chExt cx="2937420" cy="1174968"/>
          </a:xfrm>
        </p:grpSpPr>
        <p:sp>
          <p:nvSpPr>
            <p:cNvPr id="16" name="Chevron 15"/>
            <p:cNvSpPr/>
            <p:nvPr/>
          </p:nvSpPr>
          <p:spPr>
            <a:xfrm>
              <a:off x="2646089" y="104251"/>
              <a:ext cx="2937420" cy="1174968"/>
            </a:xfrm>
            <a:prstGeom prst="chevron">
              <a:avLst/>
            </a:prstGeom>
            <a:solidFill>
              <a:schemeClr val="accent3"/>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17" name="Chevron 4"/>
            <p:cNvSpPr/>
            <p:nvPr/>
          </p:nvSpPr>
          <p:spPr>
            <a:xfrm>
              <a:off x="3331487" y="104251"/>
              <a:ext cx="1762452" cy="11749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0010" tIns="26670" rIns="26670" bIns="26670" numCol="1" spcCol="1270" anchor="ctr" anchorCtr="0">
              <a:noAutofit/>
            </a:bodyPr>
            <a:lstStyle/>
            <a:p>
              <a:pPr algn="ctr" defTabSz="880926">
                <a:lnSpc>
                  <a:spcPct val="90000"/>
                </a:lnSpc>
                <a:spcBef>
                  <a:spcPct val="0"/>
                </a:spcBef>
                <a:spcAft>
                  <a:spcPct val="35000"/>
                </a:spcAft>
              </a:pPr>
              <a:r>
                <a:rPr lang="en-US" b="1" dirty="0">
                  <a:solidFill>
                    <a:prstClr val="white"/>
                  </a:solidFill>
                  <a:latin typeface="Arial Narrow" panose="020B0606020202030204" pitchFamily="34" charset="0"/>
                </a:rPr>
                <a:t>KEEPING PEOPLE OUT OF HOSPITALS</a:t>
              </a:r>
            </a:p>
          </p:txBody>
        </p:sp>
      </p:grpSp>
      <p:grpSp>
        <p:nvGrpSpPr>
          <p:cNvPr id="18" name="Group 17"/>
          <p:cNvGrpSpPr/>
          <p:nvPr/>
        </p:nvGrpSpPr>
        <p:grpSpPr>
          <a:xfrm>
            <a:off x="4343400" y="2667000"/>
            <a:ext cx="2560320" cy="1371600"/>
            <a:chOff x="5289768" y="104251"/>
            <a:chExt cx="2937420" cy="1174968"/>
          </a:xfrm>
        </p:grpSpPr>
        <p:sp>
          <p:nvSpPr>
            <p:cNvPr id="19" name="Chevron 18"/>
            <p:cNvSpPr/>
            <p:nvPr/>
          </p:nvSpPr>
          <p:spPr>
            <a:xfrm>
              <a:off x="5289768" y="104251"/>
              <a:ext cx="2937420" cy="1174968"/>
            </a:xfrm>
            <a:prstGeom prst="chevron">
              <a:avLst/>
            </a:prstGeom>
            <a:solidFill>
              <a:schemeClr val="accent4"/>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0" name="Chevron 4"/>
            <p:cNvSpPr/>
            <p:nvPr/>
          </p:nvSpPr>
          <p:spPr>
            <a:xfrm>
              <a:off x="5975166" y="104251"/>
              <a:ext cx="1762452" cy="11749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0010" tIns="26670" rIns="26670" bIns="26670" numCol="1" spcCol="1270" anchor="ctr" anchorCtr="0">
              <a:noAutofit/>
            </a:bodyPr>
            <a:lstStyle/>
            <a:p>
              <a:pPr algn="ctr" defTabSz="880926">
                <a:lnSpc>
                  <a:spcPct val="90000"/>
                </a:lnSpc>
                <a:spcBef>
                  <a:spcPct val="0"/>
                </a:spcBef>
                <a:spcAft>
                  <a:spcPct val="35000"/>
                </a:spcAft>
              </a:pPr>
              <a:r>
                <a:rPr lang="en-US" b="1" dirty="0">
                  <a:solidFill>
                    <a:prstClr val="white"/>
                  </a:solidFill>
                  <a:latin typeface="Arial Narrow" panose="020B0606020202030204" pitchFamily="34" charset="0"/>
                </a:rPr>
                <a:t>IMPROVING THE CAPACITY OF PRIMARY CARE TEAMS</a:t>
              </a:r>
            </a:p>
          </p:txBody>
        </p:sp>
      </p:grpSp>
      <p:grpSp>
        <p:nvGrpSpPr>
          <p:cNvPr id="23" name="Group 22"/>
          <p:cNvGrpSpPr/>
          <p:nvPr/>
        </p:nvGrpSpPr>
        <p:grpSpPr>
          <a:xfrm>
            <a:off x="6355080" y="2650998"/>
            <a:ext cx="2560320" cy="1371600"/>
            <a:chOff x="5289768" y="104251"/>
            <a:chExt cx="2937420" cy="1174968"/>
          </a:xfrm>
        </p:grpSpPr>
        <p:sp>
          <p:nvSpPr>
            <p:cNvPr id="24" name="Chevron 23"/>
            <p:cNvSpPr/>
            <p:nvPr/>
          </p:nvSpPr>
          <p:spPr>
            <a:xfrm>
              <a:off x="5289768" y="104251"/>
              <a:ext cx="2937420" cy="1174968"/>
            </a:xfrm>
            <a:prstGeom prst="chevron">
              <a:avLst/>
            </a:prstGeom>
            <a:solidFill>
              <a:schemeClr val="accent6">
                <a:lumMod val="75000"/>
              </a:schemeClr>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5" name="Chevron 4"/>
            <p:cNvSpPr/>
            <p:nvPr/>
          </p:nvSpPr>
          <p:spPr>
            <a:xfrm>
              <a:off x="5877252" y="104251"/>
              <a:ext cx="1762452" cy="11749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0010" tIns="26670" rIns="26670" bIns="26670" numCol="1" spcCol="1270" anchor="ctr" anchorCtr="0">
              <a:noAutofit/>
            </a:bodyPr>
            <a:lstStyle/>
            <a:p>
              <a:pPr algn="ctr" defTabSz="880926">
                <a:lnSpc>
                  <a:spcPct val="90000"/>
                </a:lnSpc>
                <a:spcBef>
                  <a:spcPct val="0"/>
                </a:spcBef>
                <a:spcAft>
                  <a:spcPct val="35000"/>
                </a:spcAft>
              </a:pPr>
              <a:r>
                <a:rPr lang="en-US" b="1" dirty="0">
                  <a:solidFill>
                    <a:prstClr val="white"/>
                  </a:solidFill>
                  <a:latin typeface="Arial Narrow" panose="020B0606020202030204" pitchFamily="34" charset="0"/>
                </a:rPr>
                <a:t>SUPPORTING AN ACTIVATED PATIENT-PROVIDER RELATIONSHIP</a:t>
              </a:r>
            </a:p>
          </p:txBody>
        </p:sp>
      </p:grpSp>
      <p:sp>
        <p:nvSpPr>
          <p:cNvPr id="2" name="Rectangle 1"/>
          <p:cNvSpPr/>
          <p:nvPr/>
        </p:nvSpPr>
        <p:spPr>
          <a:xfrm>
            <a:off x="1051560" y="4572000"/>
            <a:ext cx="4572000" cy="369332"/>
          </a:xfrm>
          <a:prstGeom prst="rect">
            <a:avLst/>
          </a:prstGeom>
        </p:spPr>
        <p:txBody>
          <a:bodyPr>
            <a:spAutoFit/>
          </a:bodyPr>
          <a:lstStyle/>
          <a:p>
            <a:pPr defTabSz="914400"/>
            <a:endParaRPr lang="en-US" dirty="0">
              <a:solidFill>
                <a:prstClr val="black"/>
              </a:solidFill>
            </a:endParaRPr>
          </a:p>
        </p:txBody>
      </p:sp>
      <p:sp>
        <p:nvSpPr>
          <p:cNvPr id="6" name="TextBox 5"/>
          <p:cNvSpPr txBox="1"/>
          <p:nvPr/>
        </p:nvSpPr>
        <p:spPr>
          <a:xfrm>
            <a:off x="1296500" y="395785"/>
            <a:ext cx="7342533" cy="646331"/>
          </a:xfrm>
          <a:prstGeom prst="rect">
            <a:avLst/>
          </a:prstGeom>
          <a:noFill/>
        </p:spPr>
        <p:txBody>
          <a:bodyPr wrap="square" rtlCol="0">
            <a:spAutoFit/>
          </a:bodyPr>
          <a:lstStyle/>
          <a:p>
            <a:r>
              <a:rPr lang="en-US" dirty="0" smtClean="0"/>
              <a:t> 	</a:t>
            </a:r>
            <a:r>
              <a:rPr lang="en-US" dirty="0" smtClean="0">
                <a:latin typeface="Helvetica" panose="020B0604020202020204" pitchFamily="34" charset="0"/>
                <a:cs typeface="Helvetica" panose="020B0604020202020204" pitchFamily="34" charset="0"/>
              </a:rPr>
              <a:t>Nancy Zionts, Chief Program and Operating Officer </a:t>
            </a:r>
          </a:p>
          <a:p>
            <a:r>
              <a:rPr lang="en-US" dirty="0">
                <a:latin typeface="Helvetica" panose="020B0604020202020204" pitchFamily="34" charset="0"/>
                <a:cs typeface="Helvetica" panose="020B0604020202020204" pitchFamily="34" charset="0"/>
              </a:rPr>
              <a:t>	</a:t>
            </a:r>
            <a:r>
              <a:rPr lang="en-US" dirty="0" smtClean="0">
                <a:latin typeface="Helvetica" panose="020B0604020202020204" pitchFamily="34" charset="0"/>
                <a:cs typeface="Helvetica" panose="020B0604020202020204" pitchFamily="34" charset="0"/>
              </a:rPr>
              <a:t>Bruce Block, MD, </a:t>
            </a:r>
            <a:r>
              <a:rPr lang="en-US" dirty="0">
                <a:latin typeface="Helvetica" panose="020B0604020202020204" pitchFamily="34" charset="0"/>
                <a:cs typeface="Helvetica" panose="020B0604020202020204" pitchFamily="34" charset="0"/>
              </a:rPr>
              <a:t>Chief Learning and Medical Informatics Officer</a:t>
            </a:r>
          </a:p>
        </p:txBody>
      </p:sp>
      <p:pic>
        <p:nvPicPr>
          <p:cNvPr id="22" name="Picture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516" y="230983"/>
            <a:ext cx="1285875" cy="1072420"/>
          </a:xfrm>
          <a:prstGeom prst="rect">
            <a:avLst/>
          </a:prstGeom>
        </p:spPr>
      </p:pic>
      <p:sp>
        <p:nvSpPr>
          <p:cNvPr id="4" name="Slide Number Placeholder 3"/>
          <p:cNvSpPr>
            <a:spLocks noGrp="1"/>
          </p:cNvSpPr>
          <p:nvPr>
            <p:ph type="sldNum" sz="quarter" idx="12"/>
          </p:nvPr>
        </p:nvSpPr>
        <p:spPr/>
        <p:txBody>
          <a:bodyPr/>
          <a:lstStyle/>
          <a:p>
            <a:pPr>
              <a:defRPr/>
            </a:pPr>
            <a:fld id="{312F62A7-F6E5-42BA-B50A-7FFE3A1D6BC1}" type="slidenum">
              <a:rPr lang="en-US" smtClean="0">
                <a:solidFill>
                  <a:srgbClr val="FFFFFF"/>
                </a:solidFill>
              </a:rPr>
              <a:pPr>
                <a:defRPr/>
              </a:pPr>
              <a:t>30</a:t>
            </a:fld>
            <a:endParaRPr lang="en-US" dirty="0">
              <a:solidFill>
                <a:srgbClr val="FFFFFF"/>
              </a:solidFill>
            </a:endParaRPr>
          </a:p>
        </p:txBody>
      </p:sp>
      <p:pic>
        <p:nvPicPr>
          <p:cNvPr id="9" name="Picture 8"/>
          <p:cNvPicPr>
            <a:picLocks noChangeAspect="1"/>
          </p:cNvPicPr>
          <p:nvPr/>
        </p:nvPicPr>
        <p:blipFill>
          <a:blip r:embed="rId4"/>
          <a:stretch>
            <a:fillRect/>
          </a:stretch>
        </p:blipFill>
        <p:spPr>
          <a:xfrm>
            <a:off x="215464" y="2658509"/>
            <a:ext cx="2560542" cy="1371719"/>
          </a:xfrm>
          <a:prstGeom prst="rect">
            <a:avLst/>
          </a:prstGeom>
        </p:spPr>
      </p:pic>
      <p:sp>
        <p:nvSpPr>
          <p:cNvPr id="10" name="Rectangle 9"/>
          <p:cNvSpPr/>
          <p:nvPr/>
        </p:nvSpPr>
        <p:spPr>
          <a:xfrm>
            <a:off x="-822550" y="2917510"/>
            <a:ext cx="4653886" cy="923330"/>
          </a:xfrm>
          <a:prstGeom prst="rect">
            <a:avLst/>
          </a:prstGeom>
        </p:spPr>
        <p:txBody>
          <a:bodyPr wrap="square">
            <a:spAutoFit/>
          </a:bodyPr>
          <a:lstStyle/>
          <a:p>
            <a:pPr lvl="0" algn="ctr" defTabSz="880926">
              <a:spcBef>
                <a:spcPct val="0"/>
              </a:spcBef>
            </a:pPr>
            <a:r>
              <a:rPr lang="en-US" b="1" dirty="0">
                <a:solidFill>
                  <a:prstClr val="white"/>
                </a:solidFill>
                <a:latin typeface="Arial Narrow" panose="020B0606020202030204" pitchFamily="34" charset="0"/>
              </a:rPr>
              <a:t>MAKING </a:t>
            </a:r>
            <a:endParaRPr lang="en-US" b="1" dirty="0" smtClean="0">
              <a:solidFill>
                <a:prstClr val="white"/>
              </a:solidFill>
              <a:latin typeface="Arial Narrow" panose="020B0606020202030204" pitchFamily="34" charset="0"/>
            </a:endParaRPr>
          </a:p>
          <a:p>
            <a:pPr lvl="0" algn="ctr" defTabSz="880926">
              <a:spcBef>
                <a:spcPct val="0"/>
              </a:spcBef>
            </a:pPr>
            <a:r>
              <a:rPr lang="en-US" b="1" dirty="0" smtClean="0">
                <a:solidFill>
                  <a:prstClr val="white"/>
                </a:solidFill>
                <a:latin typeface="Arial Narrow" panose="020B0606020202030204" pitchFamily="34" charset="0"/>
              </a:rPr>
              <a:t>HOSPITALS</a:t>
            </a:r>
          </a:p>
          <a:p>
            <a:pPr lvl="0" algn="ctr" defTabSz="880926">
              <a:spcBef>
                <a:spcPct val="0"/>
              </a:spcBef>
            </a:pPr>
            <a:r>
              <a:rPr lang="en-US" b="1" dirty="0" smtClean="0">
                <a:solidFill>
                  <a:prstClr val="white"/>
                </a:solidFill>
                <a:latin typeface="Arial Narrow" panose="020B0606020202030204" pitchFamily="34" charset="0"/>
              </a:rPr>
              <a:t> </a:t>
            </a:r>
            <a:r>
              <a:rPr lang="en-US" b="1" dirty="0">
                <a:solidFill>
                  <a:prstClr val="white"/>
                </a:solidFill>
                <a:latin typeface="Arial Narrow" panose="020B0606020202030204" pitchFamily="34" charset="0"/>
              </a:rPr>
              <a:t>SAFER</a:t>
            </a:r>
          </a:p>
        </p:txBody>
      </p:sp>
    </p:spTree>
    <p:extLst>
      <p:ext uri="{BB962C8B-B14F-4D97-AF65-F5344CB8AC3E}">
        <p14:creationId xmlns:p14="http://schemas.microsoft.com/office/powerpoint/2010/main" val="35403869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82588" y="274638"/>
            <a:ext cx="8761412" cy="1143000"/>
          </a:xfrm>
        </p:spPr>
        <p:txBody>
          <a:bodyPr>
            <a:normAutofit/>
          </a:bodyPr>
          <a:lstStyle/>
          <a:p>
            <a:r>
              <a:rPr lang="en-US" dirty="0" smtClean="0"/>
              <a:t>	</a:t>
            </a:r>
            <a:r>
              <a:rPr lang="en-US" sz="3200" dirty="0" smtClean="0"/>
              <a:t>PRHI’s Care Transformation Approach</a:t>
            </a:r>
            <a:endParaRPr lang="en-US" sz="32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607" y="1714371"/>
            <a:ext cx="7914409" cy="40120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4719" y="309929"/>
            <a:ext cx="1190625" cy="992981"/>
          </a:xfrm>
          <a:prstGeom prst="rect">
            <a:avLst/>
          </a:prstGeom>
        </p:spPr>
      </p:pic>
      <p:sp>
        <p:nvSpPr>
          <p:cNvPr id="5" name="Slide Number Placeholder 4"/>
          <p:cNvSpPr>
            <a:spLocks noGrp="1"/>
          </p:cNvSpPr>
          <p:nvPr>
            <p:ph type="sldNum" sz="quarter" idx="12"/>
          </p:nvPr>
        </p:nvSpPr>
        <p:spPr/>
        <p:txBody>
          <a:bodyPr/>
          <a:lstStyle/>
          <a:p>
            <a:pPr>
              <a:defRPr/>
            </a:pPr>
            <a:fld id="{312F62A7-F6E5-42BA-B50A-7FFE3A1D6BC1}" type="slidenum">
              <a:rPr lang="en-US" smtClean="0">
                <a:solidFill>
                  <a:srgbClr val="FFFFFF"/>
                </a:solidFill>
              </a:rPr>
              <a:pPr>
                <a:defRPr/>
              </a:pPr>
              <a:t>31</a:t>
            </a:fld>
            <a:endParaRPr lang="en-US" dirty="0">
              <a:solidFill>
                <a:srgbClr val="FFFFFF"/>
              </a:solidFill>
            </a:endParaRPr>
          </a:p>
        </p:txBody>
      </p:sp>
    </p:spTree>
    <p:extLst>
      <p:ext uri="{BB962C8B-B14F-4D97-AF65-F5344CB8AC3E}">
        <p14:creationId xmlns:p14="http://schemas.microsoft.com/office/powerpoint/2010/main" val="28090390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4294967295"/>
          </p:nvPr>
        </p:nvSpPr>
        <p:spPr>
          <a:xfrm>
            <a:off x="533400" y="1600200"/>
            <a:ext cx="7942942" cy="4525963"/>
          </a:xfrm>
        </p:spPr>
        <p:txBody>
          <a:bodyPr>
            <a:normAutofit fontScale="77500" lnSpcReduction="20000"/>
          </a:bodyPr>
          <a:lstStyle/>
          <a:p>
            <a:pPr marL="0" indent="0">
              <a:buNone/>
            </a:pPr>
            <a:r>
              <a:rPr lang="en-US" b="1" dirty="0" smtClean="0"/>
              <a:t>Programming available in support of the High –	Value </a:t>
            </a:r>
            <a:r>
              <a:rPr lang="en-US" b="1" dirty="0"/>
              <a:t>Care </a:t>
            </a:r>
            <a:r>
              <a:rPr lang="en-US" b="1" dirty="0" smtClean="0"/>
              <a:t>SAN: </a:t>
            </a:r>
          </a:p>
          <a:p>
            <a:pPr marL="0" indent="0">
              <a:buNone/>
            </a:pPr>
            <a:endParaRPr lang="en-US" b="1" dirty="0" smtClean="0"/>
          </a:p>
          <a:p>
            <a:pPr lvl="1"/>
            <a:r>
              <a:rPr lang="en-US" b="1" dirty="0" smtClean="0">
                <a:solidFill>
                  <a:schemeClr val="tx1"/>
                </a:solidFill>
              </a:rPr>
              <a:t>Patient </a:t>
            </a:r>
            <a:r>
              <a:rPr lang="en-US" b="1" dirty="0">
                <a:solidFill>
                  <a:schemeClr val="tx1"/>
                </a:solidFill>
              </a:rPr>
              <a:t>safety and quality </a:t>
            </a:r>
            <a:r>
              <a:rPr lang="en-US" b="1" dirty="0" smtClean="0">
                <a:solidFill>
                  <a:schemeClr val="tx1"/>
                </a:solidFill>
              </a:rPr>
              <a:t>training: </a:t>
            </a:r>
            <a:r>
              <a:rPr lang="en-US" dirty="0" smtClean="0">
                <a:solidFill>
                  <a:schemeClr val="tx1"/>
                </a:solidFill>
              </a:rPr>
              <a:t>Introduction to Lean; Leading a Lean Organization; Identifying Concerns; Assessing Work Processes; Analyzing Causes; Designing Countermeasures; Implementing Change; Using Evidence to Inform Iterative Change; Sustaining and Spreading Change</a:t>
            </a:r>
          </a:p>
          <a:p>
            <a:pPr lvl="1"/>
            <a:endParaRPr lang="en-US" dirty="0" smtClean="0">
              <a:solidFill>
                <a:schemeClr val="tx1"/>
              </a:solidFill>
            </a:endParaRPr>
          </a:p>
          <a:p>
            <a:pPr lvl="1"/>
            <a:r>
              <a:rPr lang="en-US" b="1" dirty="0" smtClean="0">
                <a:solidFill>
                  <a:schemeClr val="tx1"/>
                </a:solidFill>
              </a:rPr>
              <a:t>Care Transformation: </a:t>
            </a:r>
            <a:r>
              <a:rPr lang="en-US" dirty="0" smtClean="0">
                <a:solidFill>
                  <a:schemeClr val="tx1"/>
                </a:solidFill>
              </a:rPr>
              <a:t>Leadership Engagement; Quality Improvement Strategy; Population Health; Team-Based Care; EHR and Evidence-Based Care; Patient-Directed Care; Care Coordination; Training for Providers, Practice Managers, Care Managers, and Clinical Assistants in Behavioral Health Integration, and Management of Care Transitions.</a:t>
            </a:r>
            <a:endParaRPr lang="en-US" dirty="0" smtClean="0"/>
          </a:p>
          <a:p>
            <a:pPr marL="274320" lvl="1" indent="0">
              <a:buNone/>
            </a:pPr>
            <a:endParaRPr lang="en-US" dirty="0"/>
          </a:p>
        </p:txBody>
      </p:sp>
      <p:sp>
        <p:nvSpPr>
          <p:cNvPr id="2" name="Title 1"/>
          <p:cNvSpPr>
            <a:spLocks noGrp="1"/>
          </p:cNvSpPr>
          <p:nvPr>
            <p:ph type="title" idx="4294967295"/>
          </p:nvPr>
        </p:nvSpPr>
        <p:spPr>
          <a:xfrm>
            <a:off x="0" y="186421"/>
            <a:ext cx="8229600" cy="1231218"/>
          </a:xfrm>
        </p:spPr>
        <p:txBody>
          <a:bodyPr>
            <a:normAutofit/>
          </a:bodyPr>
          <a:lstStyle/>
          <a:p>
            <a:pPr algn="r"/>
            <a:r>
              <a:rPr lang="en-US" dirty="0" smtClean="0"/>
              <a:t>	</a:t>
            </a:r>
            <a:r>
              <a:rPr lang="en-US" sz="2800" dirty="0" smtClean="0"/>
              <a:t>Pittsburgh </a:t>
            </a:r>
            <a:r>
              <a:rPr lang="en-US" sz="2800" dirty="0"/>
              <a:t>Regional Health Initiative</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171" y="186420"/>
            <a:ext cx="1333500" cy="1112139"/>
          </a:xfrm>
          <a:prstGeom prst="rect">
            <a:avLst/>
          </a:prstGeom>
        </p:spPr>
      </p:pic>
      <p:sp>
        <p:nvSpPr>
          <p:cNvPr id="7" name="Slide Number Placeholder 6"/>
          <p:cNvSpPr>
            <a:spLocks noGrp="1"/>
          </p:cNvSpPr>
          <p:nvPr>
            <p:ph type="sldNum" sz="quarter" idx="12"/>
          </p:nvPr>
        </p:nvSpPr>
        <p:spPr/>
        <p:txBody>
          <a:bodyPr/>
          <a:lstStyle/>
          <a:p>
            <a:pPr>
              <a:defRPr/>
            </a:pPr>
            <a:fld id="{312F62A7-F6E5-42BA-B50A-7FFE3A1D6BC1}" type="slidenum">
              <a:rPr lang="en-US" smtClean="0">
                <a:solidFill>
                  <a:srgbClr val="FFFFFF"/>
                </a:solidFill>
              </a:rPr>
              <a:pPr>
                <a:defRPr/>
              </a:pPr>
              <a:t>32</a:t>
            </a:fld>
            <a:endParaRPr lang="en-US" dirty="0">
              <a:solidFill>
                <a:srgbClr val="FFFFFF"/>
              </a:solidFill>
            </a:endParaRPr>
          </a:p>
        </p:txBody>
      </p:sp>
    </p:spTree>
    <p:extLst>
      <p:ext uri="{BB962C8B-B14F-4D97-AF65-F5344CB8AC3E}">
        <p14:creationId xmlns:p14="http://schemas.microsoft.com/office/powerpoint/2010/main" val="7485149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304800"/>
            <a:ext cx="8229600" cy="1112836"/>
          </a:xfrm>
        </p:spPr>
        <p:txBody>
          <a:bodyPr/>
          <a:lstStyle/>
          <a:p>
            <a:r>
              <a:rPr lang="en-US" dirty="0" smtClean="0"/>
              <a:t>	</a:t>
            </a:r>
            <a:endParaRPr lang="en-US" dirty="0"/>
          </a:p>
        </p:txBody>
      </p:sp>
      <p:sp>
        <p:nvSpPr>
          <p:cNvPr id="3" name="Content Placeholder 2"/>
          <p:cNvSpPr>
            <a:spLocks noGrp="1"/>
          </p:cNvSpPr>
          <p:nvPr>
            <p:ph idx="4294967295"/>
          </p:nvPr>
        </p:nvSpPr>
        <p:spPr>
          <a:xfrm>
            <a:off x="566056" y="1600200"/>
            <a:ext cx="7924801" cy="4844143"/>
          </a:xfrm>
        </p:spPr>
        <p:txBody>
          <a:bodyPr>
            <a:normAutofit fontScale="77500" lnSpcReduction="20000"/>
          </a:bodyPr>
          <a:lstStyle/>
          <a:p>
            <a:pPr marL="0" indent="0">
              <a:buClr>
                <a:srgbClr val="F06215"/>
              </a:buClr>
              <a:buNone/>
            </a:pPr>
            <a:r>
              <a:rPr lang="en-US" b="1" dirty="0">
                <a:solidFill>
                  <a:schemeClr val="tx1"/>
                </a:solidFill>
              </a:rPr>
              <a:t>Programming available in support of the </a:t>
            </a:r>
            <a:r>
              <a:rPr lang="en-US" b="1" dirty="0" smtClean="0">
                <a:solidFill>
                  <a:schemeClr val="tx1"/>
                </a:solidFill>
              </a:rPr>
              <a:t>High </a:t>
            </a:r>
            <a:r>
              <a:rPr lang="en-US" b="1" dirty="0">
                <a:solidFill>
                  <a:schemeClr val="tx1"/>
                </a:solidFill>
              </a:rPr>
              <a:t>– Value Care SAN: Difficult </a:t>
            </a:r>
            <a:r>
              <a:rPr lang="en-US" b="1" dirty="0" smtClean="0">
                <a:solidFill>
                  <a:schemeClr val="tx1"/>
                </a:solidFill>
              </a:rPr>
              <a:t>Conversations</a:t>
            </a:r>
            <a:endParaRPr lang="en-US" b="1" dirty="0">
              <a:solidFill>
                <a:schemeClr val="tx1"/>
              </a:solidFill>
            </a:endParaRPr>
          </a:p>
          <a:p>
            <a:pPr marL="342900" lvl="1" indent="-342900">
              <a:buFont typeface="Arial" panose="020B0604020202020204" pitchFamily="34" charset="0"/>
              <a:buChar char="•"/>
            </a:pPr>
            <a:endParaRPr lang="en-US" b="1" dirty="0" smtClean="0"/>
          </a:p>
          <a:p>
            <a:pPr marL="342900" lvl="1" indent="-342900">
              <a:buFont typeface="Arial" panose="020B0604020202020204" pitchFamily="34" charset="0"/>
              <a:buChar char="•"/>
            </a:pPr>
            <a:r>
              <a:rPr lang="en-US" b="1" dirty="0" smtClean="0">
                <a:solidFill>
                  <a:schemeClr val="tx1"/>
                </a:solidFill>
              </a:rPr>
              <a:t>Advance Care Planning </a:t>
            </a:r>
            <a:r>
              <a:rPr lang="en-US" dirty="0" smtClean="0">
                <a:solidFill>
                  <a:schemeClr val="tx1"/>
                </a:solidFill>
              </a:rPr>
              <a:t>(especially in light of new Medicare codes)</a:t>
            </a:r>
          </a:p>
          <a:p>
            <a:pPr marL="742950" lvl="2" indent="-342900"/>
            <a:r>
              <a:rPr lang="en-US" dirty="0" smtClean="0"/>
              <a:t>A range of tools and curriculum to train front line staff (primary care, long term care, acute care), patients and caregivers </a:t>
            </a:r>
          </a:p>
          <a:p>
            <a:pPr marL="742950" lvl="2" indent="-342900"/>
            <a:r>
              <a:rPr lang="en-US" dirty="0" smtClean="0"/>
              <a:t>About how to have and document goals of care conversations including but not limited to FIVE WISHES, Living Wills, Healthcare Surrogates</a:t>
            </a:r>
          </a:p>
          <a:p>
            <a:pPr marL="1200150" lvl="3" indent="-342900"/>
            <a:r>
              <a:rPr lang="en-US" dirty="0" smtClean="0">
                <a:solidFill>
                  <a:schemeClr val="tx1"/>
                </a:solidFill>
              </a:rPr>
              <a:t>Focus on a range of diagnoses (beyond oncology, chronic disease, Alzheimer’s etc. </a:t>
            </a:r>
          </a:p>
          <a:p>
            <a:pPr marL="742950" lvl="2" indent="-342900"/>
            <a:r>
              <a:rPr lang="en-US" dirty="0" smtClean="0"/>
              <a:t>POLST (Physician Orders for Life Sustaining Conversations</a:t>
            </a:r>
          </a:p>
          <a:p>
            <a:pPr marL="400050" lvl="2" indent="0">
              <a:buNone/>
            </a:pPr>
            <a:endParaRPr lang="en-US" dirty="0" smtClean="0"/>
          </a:p>
          <a:p>
            <a:pPr marL="342900" lvl="1" indent="-342900">
              <a:buFont typeface="Arial" panose="020B0604020202020204" pitchFamily="34" charset="0"/>
              <a:buChar char="•"/>
            </a:pPr>
            <a:r>
              <a:rPr lang="en-US" b="1" dirty="0" smtClean="0">
                <a:solidFill>
                  <a:schemeClr val="tx1"/>
                </a:solidFill>
              </a:rPr>
              <a:t>Collaborative </a:t>
            </a:r>
            <a:r>
              <a:rPr lang="en-US" b="1" dirty="0">
                <a:solidFill>
                  <a:schemeClr val="tx1"/>
                </a:solidFill>
              </a:rPr>
              <a:t>Conversations</a:t>
            </a:r>
            <a:r>
              <a:rPr lang="en-US" dirty="0">
                <a:solidFill>
                  <a:schemeClr val="tx1"/>
                </a:solidFill>
              </a:rPr>
              <a:t>: Motivational Interviewing (intro, intermediate, advanced); Behavioral Activation; Organizational Communication; Health Literacy and Patient-Directed Care; Train-the-Trainer</a:t>
            </a:r>
          </a:p>
          <a:p>
            <a:endParaRPr lang="en-US" dirty="0"/>
          </a:p>
        </p:txBody>
      </p:sp>
      <p:sp>
        <p:nvSpPr>
          <p:cNvPr id="5" name="Title 1"/>
          <p:cNvSpPr txBox="1">
            <a:spLocks/>
          </p:cNvSpPr>
          <p:nvPr/>
        </p:nvSpPr>
        <p:spPr bwMode="auto">
          <a:xfrm>
            <a:off x="0" y="186421"/>
            <a:ext cx="8229600" cy="123121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a:bodyPr>
          <a:lstStyle>
            <a:lvl1pPr algn="l" rtl="0" eaLnBrk="0" fontAlgn="base" hangingPunct="0">
              <a:spcBef>
                <a:spcPct val="0"/>
              </a:spcBef>
              <a:spcAft>
                <a:spcPct val="0"/>
              </a:spcAft>
              <a:defRPr sz="3200" kern="1200">
                <a:solidFill>
                  <a:schemeClr val="bg2"/>
                </a:solidFill>
                <a:latin typeface="+mj-lt"/>
                <a:ea typeface="+mj-ea"/>
                <a:cs typeface="+mj-cs"/>
              </a:defRPr>
            </a:lvl1pPr>
            <a:lvl2pPr algn="l" rtl="0" eaLnBrk="0" fontAlgn="base" hangingPunct="0">
              <a:spcBef>
                <a:spcPct val="0"/>
              </a:spcBef>
              <a:spcAft>
                <a:spcPct val="0"/>
              </a:spcAft>
              <a:defRPr sz="3200">
                <a:solidFill>
                  <a:schemeClr val="bg2"/>
                </a:solidFill>
                <a:latin typeface="Arial" charset="0"/>
              </a:defRPr>
            </a:lvl2pPr>
            <a:lvl3pPr algn="l" rtl="0" eaLnBrk="0" fontAlgn="base" hangingPunct="0">
              <a:spcBef>
                <a:spcPct val="0"/>
              </a:spcBef>
              <a:spcAft>
                <a:spcPct val="0"/>
              </a:spcAft>
              <a:defRPr sz="3200">
                <a:solidFill>
                  <a:schemeClr val="bg2"/>
                </a:solidFill>
                <a:latin typeface="Arial" charset="0"/>
              </a:defRPr>
            </a:lvl3pPr>
            <a:lvl4pPr algn="l" rtl="0" eaLnBrk="0" fontAlgn="base" hangingPunct="0">
              <a:spcBef>
                <a:spcPct val="0"/>
              </a:spcBef>
              <a:spcAft>
                <a:spcPct val="0"/>
              </a:spcAft>
              <a:defRPr sz="3200">
                <a:solidFill>
                  <a:schemeClr val="bg2"/>
                </a:solidFill>
                <a:latin typeface="Arial" charset="0"/>
              </a:defRPr>
            </a:lvl4pPr>
            <a:lvl5pPr algn="l" rtl="0" eaLnBrk="0" fontAlgn="base" hangingPunct="0">
              <a:spcBef>
                <a:spcPct val="0"/>
              </a:spcBef>
              <a:spcAft>
                <a:spcPct val="0"/>
              </a:spcAft>
              <a:defRPr sz="3200">
                <a:solidFill>
                  <a:schemeClr val="bg2"/>
                </a:solidFill>
                <a:latin typeface="Arial" charset="0"/>
              </a:defRPr>
            </a:lvl5pPr>
            <a:lvl6pPr marL="457200" algn="l" rtl="0" eaLnBrk="1" fontAlgn="base" hangingPunct="1">
              <a:spcBef>
                <a:spcPct val="0"/>
              </a:spcBef>
              <a:spcAft>
                <a:spcPct val="0"/>
              </a:spcAft>
              <a:defRPr sz="4400">
                <a:solidFill>
                  <a:schemeClr val="tx2"/>
                </a:solidFill>
                <a:latin typeface="Arial" charset="0"/>
              </a:defRPr>
            </a:lvl6pPr>
            <a:lvl7pPr marL="914400" algn="l" rtl="0" eaLnBrk="1" fontAlgn="base" hangingPunct="1">
              <a:spcBef>
                <a:spcPct val="0"/>
              </a:spcBef>
              <a:spcAft>
                <a:spcPct val="0"/>
              </a:spcAft>
              <a:defRPr sz="4400">
                <a:solidFill>
                  <a:schemeClr val="tx2"/>
                </a:solidFill>
                <a:latin typeface="Arial" charset="0"/>
              </a:defRPr>
            </a:lvl7pPr>
            <a:lvl8pPr marL="1371600" algn="l" rtl="0" eaLnBrk="1" fontAlgn="base" hangingPunct="1">
              <a:spcBef>
                <a:spcPct val="0"/>
              </a:spcBef>
              <a:spcAft>
                <a:spcPct val="0"/>
              </a:spcAft>
              <a:defRPr sz="4400">
                <a:solidFill>
                  <a:schemeClr val="tx2"/>
                </a:solidFill>
                <a:latin typeface="Arial" charset="0"/>
              </a:defRPr>
            </a:lvl8pPr>
            <a:lvl9pPr marL="1828800" algn="l" rtl="0" eaLnBrk="1" fontAlgn="base" hangingPunct="1">
              <a:spcBef>
                <a:spcPct val="0"/>
              </a:spcBef>
              <a:spcAft>
                <a:spcPct val="0"/>
              </a:spcAft>
              <a:defRPr sz="4400">
                <a:solidFill>
                  <a:schemeClr val="tx2"/>
                </a:solidFill>
                <a:latin typeface="Arial" charset="0"/>
              </a:defRPr>
            </a:lvl9pPr>
          </a:lstStyle>
          <a:p>
            <a:pPr algn="r" defTabSz="914400"/>
            <a:r>
              <a:rPr lang="en-US" dirty="0" smtClean="0"/>
              <a:t>	</a:t>
            </a:r>
            <a:r>
              <a:rPr lang="en-US" sz="2800" dirty="0" smtClean="0"/>
              <a:t>Pittsburgh Regional Health Initiative</a:t>
            </a:r>
            <a:endParaRPr lang="en-US" sz="2800"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171" y="186420"/>
            <a:ext cx="1333500" cy="1112139"/>
          </a:xfrm>
          <a:prstGeom prst="rect">
            <a:avLst/>
          </a:prstGeom>
        </p:spPr>
      </p:pic>
      <p:sp>
        <p:nvSpPr>
          <p:cNvPr id="7" name="Slide Number Placeholder 6"/>
          <p:cNvSpPr>
            <a:spLocks noGrp="1"/>
          </p:cNvSpPr>
          <p:nvPr>
            <p:ph type="sldNum" sz="quarter" idx="12"/>
          </p:nvPr>
        </p:nvSpPr>
        <p:spPr/>
        <p:txBody>
          <a:bodyPr/>
          <a:lstStyle/>
          <a:p>
            <a:pPr>
              <a:defRPr/>
            </a:pPr>
            <a:fld id="{312F62A7-F6E5-42BA-B50A-7FFE3A1D6BC1}" type="slidenum">
              <a:rPr lang="en-US" smtClean="0">
                <a:solidFill>
                  <a:srgbClr val="FFFFFF"/>
                </a:solidFill>
              </a:rPr>
              <a:pPr>
                <a:defRPr/>
              </a:pPr>
              <a:t>33</a:t>
            </a:fld>
            <a:endParaRPr lang="en-US" dirty="0">
              <a:solidFill>
                <a:srgbClr val="FFFFFF"/>
              </a:solidFill>
            </a:endParaRPr>
          </a:p>
        </p:txBody>
      </p:sp>
    </p:spTree>
    <p:extLst>
      <p:ext uri="{BB962C8B-B14F-4D97-AF65-F5344CB8AC3E}">
        <p14:creationId xmlns:p14="http://schemas.microsoft.com/office/powerpoint/2010/main" val="21363685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a:xfrm>
            <a:off x="158366" y="228600"/>
            <a:ext cx="7279640" cy="990600"/>
          </a:xfrm>
        </p:spPr>
        <p:txBody>
          <a:bodyPr/>
          <a:lstStyle/>
          <a:p>
            <a:pPr algn="ctr" eaLnBrk="1" hangingPunct="1"/>
            <a:r>
              <a:rPr lang="en-US" altLang="en-US" dirty="0" smtClean="0"/>
              <a:t>Massachusetts Health Quality Partners </a:t>
            </a:r>
            <a:br>
              <a:rPr lang="en-US" altLang="en-US" dirty="0" smtClean="0"/>
            </a:br>
            <a:r>
              <a:rPr lang="en-US" sz="2800" b="1" dirty="0"/>
              <a:t>Barbra Rabson, President and CEO</a:t>
            </a:r>
            <a:r>
              <a:rPr lang="en-US" altLang="en-US" sz="2800" dirty="0" smtClean="0"/>
              <a:t> </a:t>
            </a:r>
          </a:p>
        </p:txBody>
      </p:sp>
      <p:sp>
        <p:nvSpPr>
          <p:cNvPr id="64515" name="Content Placeholder 2"/>
          <p:cNvSpPr>
            <a:spLocks noGrp="1"/>
          </p:cNvSpPr>
          <p:nvPr>
            <p:ph sz="quarter" idx="1"/>
          </p:nvPr>
        </p:nvSpPr>
        <p:spPr>
          <a:xfrm>
            <a:off x="347730" y="2164080"/>
            <a:ext cx="8418445" cy="3931920"/>
          </a:xfrm>
        </p:spPr>
        <p:txBody>
          <a:bodyPr/>
          <a:lstStyle/>
          <a:p>
            <a:pPr marL="0" indent="0" eaLnBrk="1" hangingPunct="1">
              <a:buFont typeface="Wingdings" pitchFamily="2" charset="2"/>
              <a:buNone/>
            </a:pPr>
            <a:endParaRPr lang="en-US" altLang="en-US" sz="2000" b="1" dirty="0" smtClean="0"/>
          </a:p>
          <a:p>
            <a:pPr marL="0" indent="0" eaLnBrk="1" hangingPunct="1">
              <a:buNone/>
            </a:pPr>
            <a:r>
              <a:rPr lang="en-US" sz="2000" dirty="0">
                <a:solidFill>
                  <a:srgbClr val="002060"/>
                </a:solidFill>
                <a:latin typeface="Calibri" pitchFamily="34" charset="0"/>
                <a:cs typeface="Arial" pitchFamily="34" charset="0"/>
              </a:rPr>
              <a:t>Established in 1995, MHQP is a non-profit </a:t>
            </a:r>
            <a:r>
              <a:rPr lang="en-US" sz="2000" b="1" dirty="0">
                <a:solidFill>
                  <a:srgbClr val="002060"/>
                </a:solidFill>
                <a:latin typeface="Calibri" pitchFamily="34" charset="0"/>
                <a:cs typeface="Arial" pitchFamily="34" charset="0"/>
              </a:rPr>
              <a:t>regional health improvement collaborative</a:t>
            </a:r>
            <a:r>
              <a:rPr lang="en-US" sz="2000" dirty="0">
                <a:solidFill>
                  <a:srgbClr val="002060"/>
                </a:solidFill>
                <a:latin typeface="Calibri" pitchFamily="34" charset="0"/>
                <a:cs typeface="Arial" pitchFamily="34" charset="0"/>
              </a:rPr>
              <a:t> comprised of physicians, hospitals, health plans, purchasers, patients, academics and government agencies working together to improve the quality and value of MA health care</a:t>
            </a:r>
            <a:r>
              <a:rPr lang="en-US" sz="2000" dirty="0" smtClean="0">
                <a:solidFill>
                  <a:srgbClr val="002060"/>
                </a:solidFill>
                <a:latin typeface="Calibri" pitchFamily="34" charset="0"/>
                <a:cs typeface="Arial" pitchFamily="34" charset="0"/>
              </a:rPr>
              <a:t>.</a:t>
            </a:r>
          </a:p>
          <a:p>
            <a:pPr marL="0" indent="0" eaLnBrk="1" hangingPunct="1">
              <a:buFont typeface="Wingdings" pitchFamily="2" charset="2"/>
              <a:buNone/>
            </a:pPr>
            <a:endParaRPr lang="en-US" altLang="en-US" sz="2000" dirty="0" smtClean="0">
              <a:latin typeface="Calibri" panose="020F0502020204030204" pitchFamily="34" charset="0"/>
            </a:endParaRPr>
          </a:p>
          <a:p>
            <a:pPr marL="0" indent="0" eaLnBrk="1" hangingPunct="1">
              <a:buFont typeface="Wingdings" pitchFamily="2" charset="2"/>
              <a:buNone/>
            </a:pPr>
            <a:r>
              <a:rPr lang="en-US" altLang="en-US" sz="2000" dirty="0" smtClean="0">
                <a:latin typeface="Calibri" panose="020F0502020204030204" pitchFamily="34" charset="0"/>
              </a:rPr>
              <a:t>MHQP’s mission is to drive measurable improvements in </a:t>
            </a:r>
            <a:r>
              <a:rPr lang="en-US" altLang="en-US" sz="2000" b="1" dirty="0" smtClean="0">
                <a:latin typeface="Calibri" panose="020F0502020204030204" pitchFamily="34" charset="0"/>
              </a:rPr>
              <a:t>health care quality, patients’ experiences of care</a:t>
            </a:r>
            <a:r>
              <a:rPr lang="en-US" altLang="en-US" sz="2000" dirty="0" smtClean="0">
                <a:latin typeface="Calibri" panose="020F0502020204030204" pitchFamily="34" charset="0"/>
              </a:rPr>
              <a:t>, and use of resources in Massachusetts through patient and public engagement and broad-based collaboration among health care stakeholders.</a:t>
            </a:r>
          </a:p>
          <a:p>
            <a:pPr marL="0" indent="0" eaLnBrk="1" hangingPunct="1">
              <a:buFont typeface="Wingdings" pitchFamily="2" charset="2"/>
              <a:buNone/>
            </a:pPr>
            <a:endParaRPr lang="en-US" altLang="en-US" sz="2400" dirty="0" smtClean="0"/>
          </a:p>
          <a:p>
            <a:pPr marL="0" indent="0" eaLnBrk="1" hangingPunct="1">
              <a:buFont typeface="Wingdings" pitchFamily="2" charset="2"/>
              <a:buNone/>
            </a:pPr>
            <a:endParaRPr lang="en-US" altLang="en-US" sz="2400" dirty="0" smtClean="0"/>
          </a:p>
          <a:p>
            <a:pPr marL="0" indent="0" eaLnBrk="1" hangingPunct="1">
              <a:buFont typeface="Wingdings" pitchFamily="2" charset="2"/>
              <a:buNone/>
            </a:pPr>
            <a:r>
              <a:rPr lang="en-US" altLang="en-US" sz="2400" dirty="0" smtClean="0"/>
              <a:t>	</a:t>
            </a:r>
          </a:p>
          <a:p>
            <a:pPr marL="0" indent="0" eaLnBrk="1" hangingPunct="1"/>
            <a:endParaRPr lang="en-US" altLang="en-US" dirty="0" smtClean="0"/>
          </a:p>
        </p:txBody>
      </p:sp>
      <p:sp>
        <p:nvSpPr>
          <p:cNvPr id="3" name="Slide Number Placeholder 2"/>
          <p:cNvSpPr>
            <a:spLocks noGrp="1"/>
          </p:cNvSpPr>
          <p:nvPr>
            <p:ph type="sldNum" sz="quarter" idx="12"/>
          </p:nvPr>
        </p:nvSpPr>
        <p:spPr/>
        <p:txBody>
          <a:bodyPr/>
          <a:lstStyle/>
          <a:p>
            <a:pPr>
              <a:defRPr/>
            </a:pPr>
            <a:fld id="{A4FE6C7B-2EDD-4F0C-ACDA-908D64698861}" type="slidenum">
              <a:rPr lang="en-US" smtClean="0">
                <a:solidFill>
                  <a:srgbClr val="002060"/>
                </a:solidFill>
              </a:rPr>
              <a:pPr>
                <a:defRPr/>
              </a:pPr>
              <a:t>34</a:t>
            </a:fld>
            <a:endParaRPr lang="en-US" dirty="0">
              <a:solidFill>
                <a:srgbClr val="002060"/>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8006" y="0"/>
            <a:ext cx="1705994" cy="2388293"/>
          </a:xfrm>
          <a:prstGeom prst="rect">
            <a:avLst/>
          </a:prstGeom>
        </p:spPr>
      </p:pic>
    </p:spTree>
    <p:extLst>
      <p:ext uri="{BB962C8B-B14F-4D97-AF65-F5344CB8AC3E}">
        <p14:creationId xmlns:p14="http://schemas.microsoft.com/office/powerpoint/2010/main" val="152640956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MHQP’s Approach</a:t>
            </a:r>
            <a:endParaRPr lang="en-US" dirty="0"/>
          </a:p>
        </p:txBody>
      </p:sp>
      <p:sp>
        <p:nvSpPr>
          <p:cNvPr id="5" name="Rectangle 4"/>
          <p:cNvSpPr/>
          <p:nvPr/>
        </p:nvSpPr>
        <p:spPr>
          <a:xfrm>
            <a:off x="1273216" y="2095131"/>
            <a:ext cx="6796586" cy="3553316"/>
          </a:xfrm>
          <a:prstGeom prst="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defTabSz="914400" fontAlgn="base">
              <a:spcBef>
                <a:spcPct val="0"/>
              </a:spcBef>
              <a:spcAft>
                <a:spcPct val="0"/>
              </a:spcAft>
            </a:pPr>
            <a:r>
              <a:rPr lang="en-US" sz="2800" b="1" dirty="0" smtClean="0">
                <a:solidFill>
                  <a:srgbClr val="FFFFFF"/>
                </a:solidFill>
                <a:latin typeface="Calibri" pitchFamily="34" charset="0"/>
              </a:rPr>
              <a:t>MHQP Change Model: </a:t>
            </a:r>
          </a:p>
          <a:p>
            <a:pPr algn="ctr" defTabSz="914400" fontAlgn="base">
              <a:spcBef>
                <a:spcPct val="0"/>
              </a:spcBef>
              <a:spcAft>
                <a:spcPct val="0"/>
              </a:spcAft>
            </a:pPr>
            <a:r>
              <a:rPr lang="en-US" sz="2600" dirty="0" smtClean="0">
                <a:solidFill>
                  <a:srgbClr val="FFFFFF"/>
                </a:solidFill>
                <a:latin typeface="Calibri" pitchFamily="34" charset="0"/>
              </a:rPr>
              <a:t>Drive change within the healthcare system with a dual approach that engages both clinicians and leaders in the healthcare systems, as well as patients and their families.</a:t>
            </a:r>
          </a:p>
        </p:txBody>
      </p:sp>
      <p:sp>
        <p:nvSpPr>
          <p:cNvPr id="6" name="Slide Number Placeholder 5"/>
          <p:cNvSpPr>
            <a:spLocks noGrp="1"/>
          </p:cNvSpPr>
          <p:nvPr>
            <p:ph type="sldNum" sz="quarter" idx="12"/>
          </p:nvPr>
        </p:nvSpPr>
        <p:spPr/>
        <p:txBody>
          <a:bodyPr/>
          <a:lstStyle/>
          <a:p>
            <a:pPr>
              <a:defRPr/>
            </a:pPr>
            <a:fld id="{E6E8B3E4-AFA7-4E88-9F6A-F70749032B9E}" type="slidenum">
              <a:rPr lang="en-US">
                <a:solidFill>
                  <a:srgbClr val="002060"/>
                </a:solidFill>
              </a:rPr>
              <a:pPr>
                <a:defRPr/>
              </a:pPr>
              <a:t>35</a:t>
            </a:fld>
            <a:endParaRPr lang="en-US" dirty="0">
              <a:solidFill>
                <a:srgbClr val="002060"/>
              </a:solidFill>
            </a:endParaRPr>
          </a:p>
        </p:txBody>
      </p:sp>
    </p:spTree>
    <p:extLst>
      <p:ext uri="{BB962C8B-B14F-4D97-AF65-F5344CB8AC3E}">
        <p14:creationId xmlns:p14="http://schemas.microsoft.com/office/powerpoint/2010/main" val="360433283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0" indent="0" algn="ctr"/>
            <a:r>
              <a:rPr lang="en-US" dirty="0" smtClean="0"/>
              <a:t>Potential MHQP Program Offerings</a:t>
            </a:r>
          </a:p>
        </p:txBody>
      </p:sp>
      <p:sp>
        <p:nvSpPr>
          <p:cNvPr id="3" name="Content Placeholder 2"/>
          <p:cNvSpPr>
            <a:spLocks noGrp="1"/>
          </p:cNvSpPr>
          <p:nvPr>
            <p:ph sz="quarter" idx="1"/>
          </p:nvPr>
        </p:nvSpPr>
        <p:spPr/>
        <p:txBody>
          <a:bodyPr>
            <a:normAutofit fontScale="92500" lnSpcReduction="20000"/>
          </a:bodyPr>
          <a:lstStyle/>
          <a:p>
            <a:pPr lvl="1">
              <a:buClr>
                <a:schemeClr val="accent1"/>
              </a:buClr>
              <a:buFont typeface="Wingdings" pitchFamily="2" charset="2"/>
              <a:buChar char="q"/>
            </a:pPr>
            <a:endParaRPr lang="en-US" sz="2800" i="1" dirty="0" smtClean="0">
              <a:solidFill>
                <a:schemeClr val="tx1"/>
              </a:solidFill>
            </a:endParaRPr>
          </a:p>
          <a:p>
            <a:pPr>
              <a:buClr>
                <a:schemeClr val="accent1"/>
              </a:buClr>
              <a:buFont typeface="Wingdings" pitchFamily="2" charset="2"/>
              <a:buChar char="q"/>
            </a:pPr>
            <a:r>
              <a:rPr lang="en-US" sz="3100" b="1" dirty="0" smtClean="0">
                <a:solidFill>
                  <a:schemeClr val="tx1"/>
                </a:solidFill>
              </a:rPr>
              <a:t>Patient Engagement:</a:t>
            </a:r>
            <a:r>
              <a:rPr lang="en-US" sz="3100" dirty="0" smtClean="0">
                <a:solidFill>
                  <a:schemeClr val="tx1"/>
                </a:solidFill>
              </a:rPr>
              <a:t> Guidance for establishing a patient/family council </a:t>
            </a:r>
          </a:p>
          <a:p>
            <a:pPr>
              <a:buClr>
                <a:schemeClr val="accent1"/>
              </a:buClr>
              <a:buFont typeface="Wingdings" pitchFamily="2" charset="2"/>
              <a:buChar char="q"/>
            </a:pPr>
            <a:endParaRPr lang="en-US" sz="3100" b="1" dirty="0" smtClean="0">
              <a:solidFill>
                <a:schemeClr val="tx1"/>
              </a:solidFill>
            </a:endParaRPr>
          </a:p>
          <a:p>
            <a:pPr>
              <a:buClr>
                <a:schemeClr val="accent1"/>
              </a:buClr>
              <a:buFont typeface="Wingdings" pitchFamily="2" charset="2"/>
              <a:buChar char="q"/>
            </a:pPr>
            <a:r>
              <a:rPr lang="en-US" sz="3100" b="1" dirty="0" smtClean="0">
                <a:solidFill>
                  <a:schemeClr val="tx1"/>
                </a:solidFill>
              </a:rPr>
              <a:t>Integrating the Patient Experience in Care Improvements:</a:t>
            </a:r>
            <a:r>
              <a:rPr lang="en-US" sz="3100" dirty="0" smtClean="0">
                <a:solidFill>
                  <a:schemeClr val="tx1"/>
                </a:solidFill>
              </a:rPr>
              <a:t> Helping physicians interpret their patience experience survey (PES) results  </a:t>
            </a:r>
          </a:p>
          <a:p>
            <a:pPr>
              <a:buClr>
                <a:schemeClr val="accent1"/>
              </a:buClr>
              <a:buFont typeface="Wingdings" pitchFamily="2" charset="2"/>
              <a:buChar char="q"/>
            </a:pPr>
            <a:endParaRPr lang="en-US" sz="3100" b="1" dirty="0" smtClean="0">
              <a:solidFill>
                <a:schemeClr val="tx1"/>
              </a:solidFill>
            </a:endParaRPr>
          </a:p>
          <a:p>
            <a:pPr>
              <a:buClr>
                <a:schemeClr val="accent1"/>
              </a:buClr>
              <a:buFont typeface="Wingdings" pitchFamily="2" charset="2"/>
              <a:buChar char="q"/>
            </a:pPr>
            <a:r>
              <a:rPr lang="en-US" sz="3100" b="1" dirty="0" smtClean="0">
                <a:solidFill>
                  <a:schemeClr val="tx1"/>
                </a:solidFill>
              </a:rPr>
              <a:t>Provider Engagement in Appropriate Care: </a:t>
            </a:r>
            <a:r>
              <a:rPr lang="en-US" sz="3100" dirty="0" smtClean="0">
                <a:solidFill>
                  <a:schemeClr val="tx1"/>
                </a:solidFill>
              </a:rPr>
              <a:t>Establishing a Practice Pattern Variation Analysis Program</a:t>
            </a:r>
            <a:endParaRPr lang="en-US" sz="3100" dirty="0" smtClean="0"/>
          </a:p>
          <a:p>
            <a:pPr lvl="0">
              <a:buNone/>
            </a:pPr>
            <a:endParaRPr lang="en-US" sz="3100" dirty="0"/>
          </a:p>
          <a:p>
            <a:endParaRPr lang="en-US" sz="3100" dirty="0"/>
          </a:p>
        </p:txBody>
      </p:sp>
      <p:sp>
        <p:nvSpPr>
          <p:cNvPr id="6" name="Slide Number Placeholder 5"/>
          <p:cNvSpPr>
            <a:spLocks noGrp="1"/>
          </p:cNvSpPr>
          <p:nvPr>
            <p:ph type="sldNum" sz="quarter" idx="12"/>
          </p:nvPr>
        </p:nvSpPr>
        <p:spPr/>
        <p:txBody>
          <a:bodyPr/>
          <a:lstStyle/>
          <a:p>
            <a:pPr>
              <a:defRPr/>
            </a:pPr>
            <a:fld id="{A4FE6C7B-2EDD-4F0C-ACDA-908D64698861}" type="slidenum">
              <a:rPr lang="en-US" smtClean="0">
                <a:solidFill>
                  <a:srgbClr val="002060"/>
                </a:solidFill>
              </a:rPr>
              <a:pPr>
                <a:defRPr/>
              </a:pPr>
              <a:t>36</a:t>
            </a:fld>
            <a:endParaRPr lang="en-US" dirty="0">
              <a:solidFill>
                <a:srgbClr val="002060"/>
              </a:solidFill>
            </a:endParaRPr>
          </a:p>
        </p:txBody>
      </p:sp>
    </p:spTree>
    <p:extLst>
      <p:ext uri="{BB962C8B-B14F-4D97-AF65-F5344CB8AC3E}">
        <p14:creationId xmlns:p14="http://schemas.microsoft.com/office/powerpoint/2010/main" val="386764631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solidFill>
                  <a:schemeClr val="tx1"/>
                </a:solidFill>
              </a:rPr>
              <a:t/>
            </a:r>
            <a:br>
              <a:rPr lang="en-US" i="1" dirty="0" smtClean="0">
                <a:solidFill>
                  <a:schemeClr val="tx1"/>
                </a:solidFill>
              </a:rPr>
            </a:br>
            <a:r>
              <a:rPr lang="en-US" i="1" dirty="0" smtClean="0">
                <a:solidFill>
                  <a:schemeClr val="tx1"/>
                </a:solidFill>
              </a:rPr>
              <a:t>Patient Engagement: </a:t>
            </a:r>
            <a:r>
              <a:rPr lang="en-US" dirty="0" smtClean="0">
                <a:solidFill>
                  <a:schemeClr val="tx1"/>
                </a:solidFill>
              </a:rPr>
              <a:t>Guidance for establishing a patient/family council </a:t>
            </a:r>
            <a:br>
              <a:rPr lang="en-US" dirty="0" smtClean="0">
                <a:solidFill>
                  <a:schemeClr val="tx1"/>
                </a:solidFill>
              </a:rPr>
            </a:br>
            <a:endParaRPr lang="en-US" dirty="0"/>
          </a:p>
        </p:txBody>
      </p:sp>
      <p:sp>
        <p:nvSpPr>
          <p:cNvPr id="3" name="Content Placeholder 2"/>
          <p:cNvSpPr>
            <a:spLocks noGrp="1"/>
          </p:cNvSpPr>
          <p:nvPr>
            <p:ph sz="quarter" idx="1"/>
          </p:nvPr>
        </p:nvSpPr>
        <p:spPr>
          <a:xfrm>
            <a:off x="497234" y="1538054"/>
            <a:ext cx="8153400" cy="4495800"/>
          </a:xfrm>
        </p:spPr>
        <p:txBody>
          <a:bodyPr/>
          <a:lstStyle/>
          <a:p>
            <a:pPr marL="0" indent="0">
              <a:buNone/>
            </a:pPr>
            <a:r>
              <a:rPr lang="en-US" sz="2800" dirty="0" smtClean="0">
                <a:solidFill>
                  <a:schemeClr val="tx1"/>
                </a:solidFill>
              </a:rPr>
              <a:t>Gain an understanding of successful strategies and critical steps to:</a:t>
            </a:r>
          </a:p>
          <a:p>
            <a:pPr>
              <a:buClr>
                <a:schemeClr val="accent1"/>
              </a:buClr>
              <a:buFont typeface="Wingdings" pitchFamily="2" charset="2"/>
              <a:buChar char="q"/>
            </a:pPr>
            <a:r>
              <a:rPr lang="en-US" sz="2600" dirty="0" smtClean="0">
                <a:solidFill>
                  <a:schemeClr val="tx1"/>
                </a:solidFill>
              </a:rPr>
              <a:t>Establish a patient engagement strategy</a:t>
            </a:r>
          </a:p>
          <a:p>
            <a:pPr>
              <a:buClr>
                <a:schemeClr val="accent1"/>
              </a:buClr>
              <a:buFont typeface="Wingdings" pitchFamily="2" charset="2"/>
              <a:buChar char="q"/>
            </a:pPr>
            <a:r>
              <a:rPr lang="en-US" sz="2600" dirty="0" smtClean="0"/>
              <a:t>Develop recommendations for Council structure and composition</a:t>
            </a:r>
          </a:p>
          <a:p>
            <a:pPr>
              <a:buClr>
                <a:schemeClr val="accent1"/>
              </a:buClr>
              <a:buFont typeface="Wingdings" pitchFamily="2" charset="2"/>
              <a:buChar char="q"/>
            </a:pPr>
            <a:r>
              <a:rPr lang="en-US" sz="2600" dirty="0" smtClean="0">
                <a:solidFill>
                  <a:schemeClr val="tx1"/>
                </a:solidFill>
              </a:rPr>
              <a:t>Set goals, value statement and charge for a consumer council</a:t>
            </a:r>
          </a:p>
          <a:p>
            <a:pPr>
              <a:buClr>
                <a:schemeClr val="accent1"/>
              </a:buClr>
              <a:buFont typeface="Wingdings" pitchFamily="2" charset="2"/>
              <a:buChar char="q"/>
            </a:pPr>
            <a:r>
              <a:rPr lang="en-US" sz="2600" dirty="0" smtClean="0">
                <a:solidFill>
                  <a:schemeClr val="tx1"/>
                </a:solidFill>
              </a:rPr>
              <a:t>Develop a recruitment strategy to create an effective council</a:t>
            </a:r>
          </a:p>
          <a:p>
            <a:pPr>
              <a:buClr>
                <a:schemeClr val="accent1"/>
              </a:buClr>
              <a:buFont typeface="Wingdings" pitchFamily="2" charset="2"/>
              <a:buChar char="q"/>
            </a:pPr>
            <a:r>
              <a:rPr lang="en-US" sz="2600" dirty="0" smtClean="0">
                <a:solidFill>
                  <a:schemeClr val="tx1"/>
                </a:solidFill>
              </a:rPr>
              <a:t>Provide effective training to council members</a:t>
            </a:r>
          </a:p>
          <a:p>
            <a:endParaRPr lang="en-US" sz="2800" i="1" dirty="0" smtClean="0">
              <a:solidFill>
                <a:schemeClr val="tx1"/>
              </a:solidFill>
            </a:endParaRPr>
          </a:p>
          <a:p>
            <a:endParaRPr lang="en-US" dirty="0"/>
          </a:p>
        </p:txBody>
      </p:sp>
      <p:sp>
        <p:nvSpPr>
          <p:cNvPr id="5" name="Slide Number Placeholder 4"/>
          <p:cNvSpPr>
            <a:spLocks noGrp="1"/>
          </p:cNvSpPr>
          <p:nvPr>
            <p:ph type="sldNum" sz="quarter" idx="12"/>
          </p:nvPr>
        </p:nvSpPr>
        <p:spPr/>
        <p:txBody>
          <a:bodyPr/>
          <a:lstStyle/>
          <a:p>
            <a:pPr>
              <a:defRPr/>
            </a:pPr>
            <a:fld id="{A4FE6C7B-2EDD-4F0C-ACDA-908D64698861}" type="slidenum">
              <a:rPr lang="en-US" smtClean="0">
                <a:solidFill>
                  <a:srgbClr val="002060"/>
                </a:solidFill>
              </a:rPr>
              <a:pPr>
                <a:defRPr/>
              </a:pPr>
              <a:t>37</a:t>
            </a:fld>
            <a:endParaRPr lang="en-US" dirty="0">
              <a:solidFill>
                <a:srgbClr val="002060"/>
              </a:solidFill>
            </a:endParaRPr>
          </a:p>
        </p:txBody>
      </p:sp>
    </p:spTree>
    <p:extLst>
      <p:ext uri="{BB962C8B-B14F-4D97-AF65-F5344CB8AC3E}">
        <p14:creationId xmlns:p14="http://schemas.microsoft.com/office/powerpoint/2010/main" val="314263969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US" sz="2800" i="1" dirty="0" smtClean="0">
                <a:solidFill>
                  <a:schemeClr val="tx1"/>
                </a:solidFill>
              </a:rPr>
              <a:t>Patient Experience: </a:t>
            </a:r>
            <a:r>
              <a:rPr lang="en-US" sz="2800" dirty="0" smtClean="0">
                <a:solidFill>
                  <a:schemeClr val="tx1"/>
                </a:solidFill>
              </a:rPr>
              <a:t>Integrating the Patient Experience in Care Improvements</a:t>
            </a:r>
            <a:endParaRPr lang="en-US" sz="2800" dirty="0" smtClean="0"/>
          </a:p>
        </p:txBody>
      </p:sp>
      <p:sp>
        <p:nvSpPr>
          <p:cNvPr id="3" name="Content Placeholder 2"/>
          <p:cNvSpPr>
            <a:spLocks noGrp="1"/>
          </p:cNvSpPr>
          <p:nvPr>
            <p:ph sz="quarter" idx="1"/>
          </p:nvPr>
        </p:nvSpPr>
        <p:spPr>
          <a:xfrm>
            <a:off x="577136" y="1724492"/>
            <a:ext cx="8153400" cy="4495800"/>
          </a:xfrm>
        </p:spPr>
        <p:txBody>
          <a:bodyPr>
            <a:normAutofit fontScale="92500" lnSpcReduction="20000"/>
          </a:bodyPr>
          <a:lstStyle/>
          <a:p>
            <a:pPr marL="0" indent="0">
              <a:buNone/>
            </a:pPr>
            <a:r>
              <a:rPr lang="en-US" sz="2800" dirty="0" smtClean="0">
                <a:solidFill>
                  <a:schemeClr val="tx1"/>
                </a:solidFill>
              </a:rPr>
              <a:t>Strategies and critical steps to further understanding and improvement of patient experience:</a:t>
            </a:r>
          </a:p>
          <a:p>
            <a:pPr marL="0" indent="0">
              <a:buNone/>
            </a:pPr>
            <a:endParaRPr lang="en-US" sz="2800" dirty="0" smtClean="0">
              <a:solidFill>
                <a:schemeClr val="tx1"/>
              </a:solidFill>
            </a:endParaRPr>
          </a:p>
          <a:p>
            <a:pPr marL="684213" lvl="1" indent="-363538">
              <a:buFont typeface="Wingdings" pitchFamily="2" charset="2"/>
              <a:buChar char="q"/>
            </a:pPr>
            <a:r>
              <a:rPr lang="en-US" sz="2500" dirty="0" smtClean="0">
                <a:solidFill>
                  <a:schemeClr val="tx1"/>
                </a:solidFill>
              </a:rPr>
              <a:t>Advise organizations on options for systematically capturing patient experience</a:t>
            </a:r>
          </a:p>
          <a:p>
            <a:pPr marL="684213" lvl="1" indent="-363538">
              <a:spcBef>
                <a:spcPts val="0"/>
              </a:spcBef>
              <a:buFont typeface="Wingdings" pitchFamily="2" charset="2"/>
              <a:buChar char="q"/>
            </a:pPr>
            <a:endParaRPr lang="en-US" sz="2500" dirty="0" smtClean="0">
              <a:solidFill>
                <a:schemeClr val="tx1"/>
              </a:solidFill>
            </a:endParaRPr>
          </a:p>
          <a:p>
            <a:pPr marL="684213" lvl="1" indent="-363538">
              <a:buFont typeface="Wingdings" pitchFamily="2" charset="2"/>
              <a:buChar char="q"/>
            </a:pPr>
            <a:r>
              <a:rPr lang="en-US" sz="2500" dirty="0" smtClean="0">
                <a:solidFill>
                  <a:schemeClr val="tx1"/>
                </a:solidFill>
              </a:rPr>
              <a:t>Design structured meetings with provider organizations to discuss their own results; what do they mean; what the science is behind the results; and how to talk with their own providers about areas of improvement</a:t>
            </a:r>
          </a:p>
          <a:p>
            <a:pPr marL="684213" lvl="1" indent="-363538">
              <a:buFont typeface="Wingdings" pitchFamily="2" charset="2"/>
              <a:buChar char="q"/>
            </a:pPr>
            <a:endParaRPr lang="en-US" sz="2500" dirty="0" smtClean="0">
              <a:solidFill>
                <a:schemeClr val="tx1"/>
              </a:solidFill>
            </a:endParaRPr>
          </a:p>
          <a:p>
            <a:pPr marL="684213" lvl="1" indent="-363538">
              <a:buFont typeface="Wingdings" pitchFamily="2" charset="2"/>
              <a:buChar char="q"/>
            </a:pPr>
            <a:r>
              <a:rPr lang="en-US" sz="2500" dirty="0" smtClean="0">
                <a:solidFill>
                  <a:schemeClr val="tx1"/>
                </a:solidFill>
              </a:rPr>
              <a:t>Share resources to drive improvements in specific areas of patient experience </a:t>
            </a:r>
            <a:endParaRPr lang="en-US" sz="2500" dirty="0"/>
          </a:p>
          <a:p>
            <a:endParaRPr lang="en-US" dirty="0"/>
          </a:p>
        </p:txBody>
      </p:sp>
      <p:sp>
        <p:nvSpPr>
          <p:cNvPr id="6" name="Slide Number Placeholder 5"/>
          <p:cNvSpPr>
            <a:spLocks noGrp="1"/>
          </p:cNvSpPr>
          <p:nvPr>
            <p:ph type="sldNum" sz="quarter" idx="12"/>
          </p:nvPr>
        </p:nvSpPr>
        <p:spPr/>
        <p:txBody>
          <a:bodyPr/>
          <a:lstStyle/>
          <a:p>
            <a:pPr>
              <a:defRPr/>
            </a:pPr>
            <a:fld id="{A4FE6C7B-2EDD-4F0C-ACDA-908D64698861}" type="slidenum">
              <a:rPr lang="en-US" smtClean="0">
                <a:solidFill>
                  <a:srgbClr val="002060"/>
                </a:solidFill>
              </a:rPr>
              <a:pPr>
                <a:defRPr/>
              </a:pPr>
              <a:t>38</a:t>
            </a:fld>
            <a:endParaRPr lang="en-US" dirty="0">
              <a:solidFill>
                <a:srgbClr val="002060"/>
              </a:solidFill>
            </a:endParaRPr>
          </a:p>
        </p:txBody>
      </p:sp>
    </p:spTree>
    <p:extLst>
      <p:ext uri="{BB962C8B-B14F-4D97-AF65-F5344CB8AC3E}">
        <p14:creationId xmlns:p14="http://schemas.microsoft.com/office/powerpoint/2010/main" val="238836779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US" sz="2800" i="1" dirty="0" smtClean="0">
                <a:solidFill>
                  <a:schemeClr val="tx1"/>
                </a:solidFill>
              </a:rPr>
              <a:t/>
            </a:r>
            <a:br>
              <a:rPr lang="en-US" sz="2800" i="1" dirty="0" smtClean="0">
                <a:solidFill>
                  <a:schemeClr val="tx1"/>
                </a:solidFill>
              </a:rPr>
            </a:br>
            <a:r>
              <a:rPr lang="en-US" sz="2800" i="1" dirty="0" smtClean="0">
                <a:solidFill>
                  <a:schemeClr val="tx1"/>
                </a:solidFill>
              </a:rPr>
              <a:t>Provider Engagement in Appropriate Care: </a:t>
            </a:r>
            <a:r>
              <a:rPr lang="en-US" sz="2800" dirty="0" smtClean="0">
                <a:solidFill>
                  <a:schemeClr val="tx1"/>
                </a:solidFill>
              </a:rPr>
              <a:t>Establishing a Practice Pattern Variation Analysis (PPVA) Program</a:t>
            </a:r>
            <a:r>
              <a:rPr lang="en-US" sz="2800" i="1" dirty="0" smtClean="0">
                <a:solidFill>
                  <a:schemeClr val="tx1"/>
                </a:solidFill>
              </a:rPr>
              <a:t/>
            </a:r>
            <a:br>
              <a:rPr lang="en-US" sz="2800" i="1" dirty="0" smtClean="0">
                <a:solidFill>
                  <a:schemeClr val="tx1"/>
                </a:solidFill>
              </a:rPr>
            </a:br>
            <a:endParaRPr lang="en-US" dirty="0" smtClean="0"/>
          </a:p>
        </p:txBody>
      </p:sp>
      <p:sp>
        <p:nvSpPr>
          <p:cNvPr id="3" name="Content Placeholder 2"/>
          <p:cNvSpPr>
            <a:spLocks noGrp="1"/>
          </p:cNvSpPr>
          <p:nvPr>
            <p:ph sz="quarter" idx="1"/>
          </p:nvPr>
        </p:nvSpPr>
        <p:spPr/>
        <p:txBody>
          <a:bodyPr>
            <a:normAutofit fontScale="85000" lnSpcReduction="20000"/>
          </a:bodyPr>
          <a:lstStyle/>
          <a:p>
            <a:pPr marL="0" indent="0">
              <a:buNone/>
            </a:pPr>
            <a:endParaRPr lang="en-US" sz="2800" dirty="0" smtClean="0"/>
          </a:p>
          <a:p>
            <a:pPr marL="284163" indent="-284163">
              <a:buClr>
                <a:schemeClr val="accent1"/>
              </a:buClr>
              <a:buFont typeface="Wingdings" pitchFamily="2" charset="2"/>
              <a:buChar char="q"/>
            </a:pPr>
            <a:r>
              <a:rPr lang="en-US" sz="2800" dirty="0" smtClean="0"/>
              <a:t>Develop an understanding of the importance and the critical analytic elements of a PPVA program</a:t>
            </a:r>
          </a:p>
          <a:p>
            <a:pPr marL="284163" indent="-284163">
              <a:buClr>
                <a:schemeClr val="accent1"/>
              </a:buClr>
              <a:buFont typeface="Wingdings" pitchFamily="2" charset="2"/>
              <a:buChar char="q"/>
            </a:pPr>
            <a:endParaRPr lang="en-US" sz="2800" b="1" dirty="0" smtClean="0"/>
          </a:p>
          <a:p>
            <a:pPr marL="284163" indent="-284163">
              <a:buClr>
                <a:schemeClr val="accent1"/>
              </a:buClr>
              <a:buFont typeface="Wingdings" pitchFamily="2" charset="2"/>
              <a:buChar char="q"/>
            </a:pPr>
            <a:r>
              <a:rPr lang="en-US" sz="2800" dirty="0" smtClean="0"/>
              <a:t>Learn how to create a safe environment (e.g. through the setting of ground rules, appropriate language and data use agreements) to engage multiple organizations and providers in the analysis of practice pattern variation</a:t>
            </a:r>
          </a:p>
          <a:p>
            <a:pPr marL="284163" indent="-284163">
              <a:buClr>
                <a:schemeClr val="accent1"/>
              </a:buClr>
              <a:buFont typeface="Wingdings" pitchFamily="2" charset="2"/>
              <a:buChar char="q"/>
            </a:pPr>
            <a:endParaRPr lang="en-US" sz="2800" dirty="0" smtClean="0"/>
          </a:p>
          <a:p>
            <a:pPr marL="284163" indent="-284163">
              <a:buClr>
                <a:schemeClr val="accent1"/>
              </a:buClr>
              <a:buFont typeface="Wingdings" pitchFamily="2" charset="2"/>
              <a:buChar char="q"/>
            </a:pPr>
            <a:r>
              <a:rPr lang="en-US" sz="2800" dirty="0" smtClean="0"/>
              <a:t>Learn how to create a successful program to share results with providers and begin non-judgmental conversations about the reasons for the variation that is observed</a:t>
            </a:r>
          </a:p>
          <a:p>
            <a:pPr lvl="0">
              <a:buNone/>
            </a:pPr>
            <a:endParaRPr lang="en-US" dirty="0"/>
          </a:p>
          <a:p>
            <a:endParaRPr lang="en-US" dirty="0"/>
          </a:p>
        </p:txBody>
      </p:sp>
      <p:sp>
        <p:nvSpPr>
          <p:cNvPr id="6" name="Slide Number Placeholder 5"/>
          <p:cNvSpPr>
            <a:spLocks noGrp="1"/>
          </p:cNvSpPr>
          <p:nvPr>
            <p:ph type="sldNum" sz="quarter" idx="12"/>
          </p:nvPr>
        </p:nvSpPr>
        <p:spPr/>
        <p:txBody>
          <a:bodyPr/>
          <a:lstStyle/>
          <a:p>
            <a:pPr>
              <a:defRPr/>
            </a:pPr>
            <a:fld id="{A4FE6C7B-2EDD-4F0C-ACDA-908D64698861}" type="slidenum">
              <a:rPr lang="en-US" smtClean="0">
                <a:solidFill>
                  <a:srgbClr val="002060"/>
                </a:solidFill>
              </a:rPr>
              <a:pPr>
                <a:defRPr/>
              </a:pPr>
              <a:t>39</a:t>
            </a:fld>
            <a:endParaRPr lang="en-US" dirty="0">
              <a:solidFill>
                <a:srgbClr val="002060"/>
              </a:solidFill>
            </a:endParaRPr>
          </a:p>
        </p:txBody>
      </p:sp>
    </p:spTree>
    <p:extLst>
      <p:ext uri="{BB962C8B-B14F-4D97-AF65-F5344CB8AC3E}">
        <p14:creationId xmlns:p14="http://schemas.microsoft.com/office/powerpoint/2010/main" val="405445464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0" y="104932"/>
            <a:ext cx="9144000" cy="1495275"/>
          </a:xfrm>
        </p:spPr>
        <p:txBody>
          <a:bodyPr>
            <a:normAutofit fontScale="90000"/>
          </a:bodyPr>
          <a:lstStyle/>
          <a:p>
            <a:pPr marL="0" indent="0">
              <a:buNone/>
            </a:pPr>
            <a:r>
              <a:rPr lang="en-US" sz="3600" dirty="0" smtClean="0"/>
              <a:t/>
            </a:r>
            <a:br>
              <a:rPr lang="en-US" sz="3600" dirty="0" smtClean="0"/>
            </a:br>
            <a:r>
              <a:rPr lang="en-US" sz="3600" dirty="0" smtClean="0"/>
              <a:t/>
            </a:r>
            <a:br>
              <a:rPr lang="en-US" sz="3600" dirty="0" smtClean="0"/>
            </a:br>
            <a:r>
              <a:rPr lang="en-US" sz="3600" dirty="0" smtClean="0"/>
              <a:t/>
            </a:r>
            <a:br>
              <a:rPr lang="en-US" sz="3600" dirty="0" smtClean="0"/>
            </a:br>
            <a:r>
              <a:rPr lang="en-US" sz="3600" dirty="0" smtClean="0"/>
              <a:t/>
            </a:r>
            <a:br>
              <a:rPr lang="en-US" sz="3600" dirty="0" smtClean="0"/>
            </a:br>
            <a:r>
              <a:rPr lang="en-US" sz="3600" dirty="0"/>
              <a:t/>
            </a:r>
            <a:br>
              <a:rPr lang="en-US" sz="3600" dirty="0"/>
            </a:br>
            <a:r>
              <a:rPr lang="en-US" sz="2700" dirty="0" smtClean="0"/>
              <a:t>A </a:t>
            </a:r>
            <a:r>
              <a:rPr lang="en-US" sz="2700" dirty="0"/>
              <a:t>regional healthcare collaborative where the people who get, provide and pay for health care come together to improve health care quality and affordability throughout Maine</a:t>
            </a:r>
            <a:r>
              <a:rPr lang="en-US" sz="2700" dirty="0" smtClean="0"/>
              <a:t>.</a:t>
            </a:r>
            <a:r>
              <a:rPr lang="en-US" sz="3600" dirty="0" smtClean="0"/>
              <a:t/>
            </a:r>
            <a:br>
              <a:rPr lang="en-US" sz="3600" dirty="0" smtClean="0"/>
            </a:br>
            <a:endParaRPr lang="en-US" altLang="en-US" b="1" dirty="0" smtClean="0"/>
          </a:p>
        </p:txBody>
      </p:sp>
      <p:sp>
        <p:nvSpPr>
          <p:cNvPr id="3" name="Content Placeholder 2"/>
          <p:cNvSpPr>
            <a:spLocks noGrp="1"/>
          </p:cNvSpPr>
          <p:nvPr>
            <p:ph sz="half" idx="1"/>
          </p:nvPr>
        </p:nvSpPr>
        <p:spPr>
          <a:xfrm>
            <a:off x="457200" y="1893194"/>
            <a:ext cx="4038600" cy="4232976"/>
          </a:xfrm>
        </p:spPr>
        <p:txBody>
          <a:bodyPr/>
          <a:lstStyle/>
          <a:p>
            <a:pPr marL="0" indent="0">
              <a:buNone/>
            </a:pPr>
            <a:endParaRPr lang="en-US" sz="2800" dirty="0" smtClean="0"/>
          </a:p>
          <a:p>
            <a:pPr marL="0" indent="0">
              <a:buNone/>
            </a:pPr>
            <a:r>
              <a:rPr lang="en-US" sz="2800" dirty="0" smtClean="0"/>
              <a:t>OUR </a:t>
            </a:r>
            <a:r>
              <a:rPr lang="en-US" sz="2800" dirty="0"/>
              <a:t>MISSION</a:t>
            </a:r>
            <a:r>
              <a:rPr lang="en-US" sz="3200" dirty="0"/>
              <a:t/>
            </a:r>
            <a:br>
              <a:rPr lang="en-US" sz="3200" dirty="0"/>
            </a:br>
            <a:r>
              <a:rPr lang="en-US" sz="2000" dirty="0"/>
              <a:t>Maine Quality Counts is transforming health and health care in Maine by leading, collaborating and aligning improvement efforts</a:t>
            </a:r>
          </a:p>
        </p:txBody>
      </p:sp>
      <p:sp>
        <p:nvSpPr>
          <p:cNvPr id="4" name="Content Placeholder 3"/>
          <p:cNvSpPr>
            <a:spLocks noGrp="1"/>
          </p:cNvSpPr>
          <p:nvPr>
            <p:ph sz="half" idx="2"/>
          </p:nvPr>
        </p:nvSpPr>
        <p:spPr>
          <a:xfrm>
            <a:off x="4648200" y="1893194"/>
            <a:ext cx="4038600" cy="4232976"/>
          </a:xfrm>
        </p:spPr>
        <p:txBody>
          <a:bodyPr/>
          <a:lstStyle/>
          <a:p>
            <a:pPr marL="0" indent="0">
              <a:buNone/>
            </a:pPr>
            <a:endParaRPr lang="en-US" sz="2800" dirty="0" smtClean="0"/>
          </a:p>
          <a:p>
            <a:pPr marL="0" indent="0">
              <a:buNone/>
            </a:pPr>
            <a:r>
              <a:rPr lang="en-US" sz="2800" dirty="0" smtClean="0"/>
              <a:t>OUR </a:t>
            </a:r>
            <a:r>
              <a:rPr lang="en-US" sz="2800" dirty="0"/>
              <a:t>VISION</a:t>
            </a:r>
            <a:br>
              <a:rPr lang="en-US" sz="2800" dirty="0"/>
            </a:br>
            <a:r>
              <a:rPr lang="en-US" sz="2000" dirty="0"/>
              <a:t>Through the active engagement and alignment of people, communities and health care partners, every person in Maine will enjoy the best of health and have access to patient centered care that is uniformly high quality, equitable and efficient</a:t>
            </a:r>
            <a:br>
              <a:rPr lang="en-US" sz="2000" dirty="0"/>
            </a:br>
            <a:endParaRPr lang="en-US" sz="2000" dirty="0"/>
          </a:p>
        </p:txBody>
      </p:sp>
      <p:sp>
        <p:nvSpPr>
          <p:cNvPr id="9" name="TextBox 8"/>
          <p:cNvSpPr txBox="1"/>
          <p:nvPr/>
        </p:nvSpPr>
        <p:spPr>
          <a:xfrm>
            <a:off x="0" y="12879"/>
            <a:ext cx="9143999" cy="1049967"/>
          </a:xfrm>
          <a:prstGeom prst="rect">
            <a:avLst/>
          </a:prstGeom>
          <a:solidFill>
            <a:schemeClr val="accent1">
              <a:lumMod val="75000"/>
            </a:schemeClr>
          </a:solidFill>
        </p:spPr>
        <p:txBody>
          <a:bodyPr wrap="square">
            <a:spAutoFit/>
          </a:bodyPr>
          <a:lstStyle/>
          <a:p>
            <a:pPr algn="ctr" defTabSz="642915" fontAlgn="base">
              <a:spcBef>
                <a:spcPct val="0"/>
              </a:spcBef>
              <a:spcAft>
                <a:spcPct val="0"/>
              </a:spcAft>
              <a:defRPr/>
            </a:pPr>
            <a:r>
              <a:rPr lang="en-US" sz="3200" b="1" kern="0" dirty="0">
                <a:solidFill>
                  <a:prstClr val="white"/>
                </a:solidFill>
                <a:latin typeface="Arial" pitchFamily="34" charset="0"/>
                <a:sym typeface="Gill Sans" pitchFamily="-84" charset="0"/>
              </a:rPr>
              <a:t>Maine Quality </a:t>
            </a:r>
            <a:r>
              <a:rPr lang="en-US" sz="3200" b="1" kern="0" dirty="0" smtClean="0">
                <a:solidFill>
                  <a:prstClr val="white"/>
                </a:solidFill>
                <a:latin typeface="Arial" pitchFamily="34" charset="0"/>
                <a:sym typeface="Gill Sans" pitchFamily="-84" charset="0"/>
              </a:rPr>
              <a:t>Counts</a:t>
            </a:r>
          </a:p>
          <a:p>
            <a:pPr algn="ctr" defTabSz="642915" fontAlgn="base">
              <a:spcBef>
                <a:spcPct val="0"/>
              </a:spcBef>
              <a:spcAft>
                <a:spcPct val="0"/>
              </a:spcAft>
              <a:defRPr/>
            </a:pPr>
            <a:r>
              <a:rPr lang="en-US" sz="2800" dirty="0" smtClean="0">
                <a:solidFill>
                  <a:prstClr val="white"/>
                </a:solidFill>
                <a:latin typeface="Gill Sans" pitchFamily="-84" charset="0"/>
                <a:ea typeface="ヒラギノ角ゴ ProN W3" pitchFamily="-84" charset="-128"/>
                <a:sym typeface="Gill Sans" pitchFamily="-84" charset="0"/>
              </a:rPr>
              <a:t>Lisa Letourneau, MD, MPH, Executive Director  </a:t>
            </a:r>
            <a:endParaRPr lang="en-US" sz="2800" dirty="0">
              <a:solidFill>
                <a:prstClr val="white"/>
              </a:solidFill>
              <a:latin typeface="Gill Sans" pitchFamily="-84" charset="0"/>
              <a:ea typeface="ヒラギノ角ゴ ProN W3" pitchFamily="-84" charset="-128"/>
              <a:sym typeface="Gill Sans" pitchFamily="-84" charset="0"/>
            </a:endParaRPr>
          </a:p>
        </p:txBody>
      </p:sp>
      <p:sp>
        <p:nvSpPr>
          <p:cNvPr id="5" name="Slide Number Placeholder 4"/>
          <p:cNvSpPr>
            <a:spLocks noGrp="1"/>
          </p:cNvSpPr>
          <p:nvPr>
            <p:ph type="sldNum" sz="quarter" idx="12"/>
          </p:nvPr>
        </p:nvSpPr>
        <p:spPr/>
        <p:txBody>
          <a:bodyPr/>
          <a:lstStyle/>
          <a:p>
            <a:fld id="{96B8D8E4-2BE0-4945-B3F6-F0F52621C48B}" type="slidenum">
              <a:rPr lang="en-US" altLang="en-US" smtClean="0">
                <a:solidFill>
                  <a:prstClr val="white"/>
                </a:solidFill>
              </a:rPr>
              <a:pPr/>
              <a:t>40</a:t>
            </a:fld>
            <a:endParaRPr lang="en-US" altLang="en-US" dirty="0">
              <a:solidFill>
                <a:prstClr val="white"/>
              </a:solidFill>
            </a:endParaRPr>
          </a:p>
        </p:txBody>
      </p:sp>
    </p:spTree>
    <p:extLst>
      <p:ext uri="{BB962C8B-B14F-4D97-AF65-F5344CB8AC3E}">
        <p14:creationId xmlns:p14="http://schemas.microsoft.com/office/powerpoint/2010/main" val="19321170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noAutofit/>
          </a:bodyPr>
          <a:lstStyle/>
          <a:p>
            <a:r>
              <a:rPr lang="en-US" altLang="en-US" b="1" dirty="0" smtClean="0"/>
              <a:t/>
            </a:r>
            <a:br>
              <a:rPr lang="en-US" altLang="en-US" b="1" dirty="0" smtClean="0"/>
            </a:br>
            <a:r>
              <a:rPr lang="en-US" altLang="en-US" b="1" dirty="0"/>
              <a:t>Implementing Choosing </a:t>
            </a:r>
            <a:r>
              <a:rPr lang="en-US" altLang="en-US" b="1" dirty="0" smtClean="0"/>
              <a:t>Wisely</a:t>
            </a:r>
            <a:r>
              <a:rPr lang="en-US" altLang="en-US" b="1" dirty="0"/>
              <a:t/>
            </a:r>
            <a:br>
              <a:rPr lang="en-US" altLang="en-US" b="1" dirty="0"/>
            </a:br>
            <a:r>
              <a:rPr lang="en-US" altLang="en-US" b="1" dirty="0" smtClean="0"/>
              <a:t/>
            </a:r>
            <a:br>
              <a:rPr lang="en-US" altLang="en-US" b="1" dirty="0" smtClean="0"/>
            </a:br>
            <a:endParaRPr lang="en-US" altLang="en-US" b="1" dirty="0" smtClean="0"/>
          </a:p>
        </p:txBody>
      </p:sp>
      <p:sp>
        <p:nvSpPr>
          <p:cNvPr id="5" name="Content Placeholder 4"/>
          <p:cNvSpPr>
            <a:spLocks noGrp="1"/>
          </p:cNvSpPr>
          <p:nvPr>
            <p:ph sz="half" idx="1"/>
          </p:nvPr>
        </p:nvSpPr>
        <p:spPr>
          <a:xfrm>
            <a:off x="154547" y="940159"/>
            <a:ext cx="3155323" cy="4353058"/>
          </a:xfrm>
        </p:spPr>
        <p:txBody>
          <a:bodyPr/>
          <a:lstStyle/>
          <a:p>
            <a:pPr marL="0" indent="0">
              <a:buNone/>
            </a:pPr>
            <a:r>
              <a:rPr lang="en-US" sz="2400" b="1" dirty="0" smtClean="0"/>
              <a:t>Maine Quality Counts </a:t>
            </a:r>
            <a:r>
              <a:rPr lang="en-US" sz="2400" dirty="0" smtClean="0"/>
              <a:t>provides expertise designing &amp; leading Choosing Wisely campaigns</a:t>
            </a:r>
          </a:p>
          <a:p>
            <a:pPr marL="0" indent="0">
              <a:buNone/>
            </a:pPr>
            <a:r>
              <a:rPr lang="en-US" sz="2400" dirty="0" smtClean="0"/>
              <a:t>-Creating consumer engagement </a:t>
            </a:r>
          </a:p>
          <a:p>
            <a:pPr marL="0" indent="0">
              <a:buNone/>
            </a:pPr>
            <a:r>
              <a:rPr lang="en-US" sz="2400" dirty="0" smtClean="0"/>
              <a:t>-Supporting physician </a:t>
            </a:r>
            <a:r>
              <a:rPr lang="en-US" altLang="en-US" sz="2400" dirty="0"/>
              <a:t>efforts to help patients make smart and effective care choices</a:t>
            </a:r>
          </a:p>
          <a:p>
            <a:pPr marL="0" indent="0">
              <a:buNone/>
            </a:pPr>
            <a:r>
              <a:rPr lang="en-US" sz="2400" i="1" dirty="0" smtClean="0"/>
              <a:t> </a:t>
            </a:r>
            <a:endParaRPr lang="en-US" sz="2400" i="1" dirty="0"/>
          </a:p>
        </p:txBody>
      </p:sp>
      <p:sp>
        <p:nvSpPr>
          <p:cNvPr id="6" name="Content Placeholder 5"/>
          <p:cNvSpPr>
            <a:spLocks noGrp="1"/>
          </p:cNvSpPr>
          <p:nvPr>
            <p:ph sz="half" idx="2"/>
          </p:nvPr>
        </p:nvSpPr>
        <p:spPr>
          <a:xfrm>
            <a:off x="3309870" y="940159"/>
            <a:ext cx="5679584" cy="5186011"/>
          </a:xfrm>
        </p:spPr>
        <p:txBody>
          <a:bodyPr/>
          <a:lstStyle/>
          <a:p>
            <a:pPr>
              <a:spcBef>
                <a:spcPts val="600"/>
              </a:spcBef>
            </a:pPr>
            <a:r>
              <a:rPr lang="en-US" altLang="en-US" sz="2800" b="1" i="1" dirty="0"/>
              <a:t>Choosing Wisely® </a:t>
            </a:r>
            <a:r>
              <a:rPr lang="en-US" altLang="en-US" sz="2800" dirty="0"/>
              <a:t>is initiative of </a:t>
            </a:r>
            <a:r>
              <a:rPr lang="en-US" altLang="en-US" sz="2800" u="sng" dirty="0"/>
              <a:t>ABIM Foundation</a:t>
            </a:r>
            <a:r>
              <a:rPr lang="en-US" altLang="en-US" sz="2800" dirty="0"/>
              <a:t> </a:t>
            </a:r>
          </a:p>
          <a:p>
            <a:pPr>
              <a:spcBef>
                <a:spcPts val="600"/>
              </a:spcBef>
            </a:pPr>
            <a:r>
              <a:rPr lang="en-US" altLang="en-US" sz="2800" dirty="0"/>
              <a:t>Intended to help physicians and patients </a:t>
            </a:r>
            <a:r>
              <a:rPr lang="en-US" altLang="en-US" sz="2800" b="1" dirty="0"/>
              <a:t>engage in conversations</a:t>
            </a:r>
            <a:r>
              <a:rPr lang="en-US" altLang="en-US" sz="2800" dirty="0"/>
              <a:t> about overuse of tests and procedures </a:t>
            </a:r>
          </a:p>
          <a:p>
            <a:pPr>
              <a:spcBef>
                <a:spcPts val="600"/>
              </a:spcBef>
            </a:pPr>
            <a:r>
              <a:rPr lang="en-US" altLang="en-US" sz="2800" dirty="0"/>
              <a:t>Supports physician efforts to help patients make smart and effective care choices</a:t>
            </a:r>
          </a:p>
          <a:p>
            <a:endParaRPr lang="en-US" dirty="0"/>
          </a:p>
        </p:txBody>
      </p:sp>
      <p:pic>
        <p:nvPicPr>
          <p:cNvPr id="2" name="Picture 1"/>
          <p:cNvPicPr>
            <a:picLocks noChangeAspect="1"/>
          </p:cNvPicPr>
          <p:nvPr/>
        </p:nvPicPr>
        <p:blipFill>
          <a:blip r:embed="rId3"/>
          <a:stretch>
            <a:fillRect/>
          </a:stretch>
        </p:blipFill>
        <p:spPr>
          <a:xfrm>
            <a:off x="6388369" y="5557384"/>
            <a:ext cx="2755631" cy="1109568"/>
          </a:xfrm>
          <a:prstGeom prst="rect">
            <a:avLst/>
          </a:prstGeom>
        </p:spPr>
      </p:pic>
      <p:sp>
        <p:nvSpPr>
          <p:cNvPr id="4" name="Slide Number Placeholder 3"/>
          <p:cNvSpPr>
            <a:spLocks noGrp="1"/>
          </p:cNvSpPr>
          <p:nvPr>
            <p:ph type="sldNum" sz="quarter" idx="12"/>
          </p:nvPr>
        </p:nvSpPr>
        <p:spPr/>
        <p:txBody>
          <a:bodyPr/>
          <a:lstStyle/>
          <a:p>
            <a:fld id="{96B8D8E4-2BE0-4945-B3F6-F0F52621C48B}" type="slidenum">
              <a:rPr lang="en-US" altLang="en-US" smtClean="0">
                <a:solidFill>
                  <a:prstClr val="white"/>
                </a:solidFill>
              </a:rPr>
              <a:pPr/>
              <a:t>41</a:t>
            </a:fld>
            <a:endParaRPr lang="en-US" altLang="en-US" dirty="0">
              <a:solidFill>
                <a:prstClr val="white"/>
              </a:solidFill>
            </a:endParaRPr>
          </a:p>
        </p:txBody>
      </p:sp>
    </p:spTree>
    <p:extLst>
      <p:ext uri="{BB962C8B-B14F-4D97-AF65-F5344CB8AC3E}">
        <p14:creationId xmlns:p14="http://schemas.microsoft.com/office/powerpoint/2010/main" val="375668770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457647" y="274588"/>
            <a:ext cx="8228707" cy="582662"/>
          </a:xfrm>
          <a:solidFill>
            <a:schemeClr val="accent1">
              <a:alpha val="36862"/>
            </a:schemeClr>
          </a:solidFill>
        </p:spPr>
        <p:txBody>
          <a:bodyPr/>
          <a:lstStyle/>
          <a:p>
            <a:r>
              <a:rPr lang="en-US" altLang="en-US" sz="2531" b="1" dirty="0" smtClean="0"/>
              <a:t>Choosing Wisely: </a:t>
            </a:r>
            <a:r>
              <a:rPr lang="en-US" altLang="en-US" sz="2531" b="1" dirty="0"/>
              <a:t>Consumer Reports Fact Sheets</a:t>
            </a:r>
          </a:p>
        </p:txBody>
      </p:sp>
      <p:pic>
        <p:nvPicPr>
          <p:cNvPr id="48132" name="Picture 1">
            <a:hlinkClick r:id="rId3"/>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7219" y="921991"/>
            <a:ext cx="1714500" cy="223465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48133" name="Picture 2">
            <a:hlinkClick r:id="rId5"/>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482453" y="936501"/>
            <a:ext cx="1715617" cy="221791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48134" name="Picture 3">
            <a:hlinkClick r:id="rId7"/>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232922" y="907480"/>
            <a:ext cx="1736824" cy="224693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48135" name="Picture 5">
            <a:hlinkClick r:id="rId9"/>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45170" y="3223617"/>
            <a:ext cx="1676549" cy="21844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48136" name="Picture 6">
            <a:hlinkClick r:id="rId11"/>
          </p:cNvPr>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4391174" y="921991"/>
            <a:ext cx="1714500" cy="223465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48137" name="Picture 1"/>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2482453" y="3281660"/>
            <a:ext cx="1715617" cy="212638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48138" name="Picture 2"/>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4391174" y="3281660"/>
            <a:ext cx="1727895" cy="212638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48139" name="Picture 1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6298779" y="3281660"/>
            <a:ext cx="1670967" cy="2126382"/>
          </a:xfrm>
          <a:prstGeom prst="rect">
            <a:avLst/>
          </a:prstGeom>
          <a:noFill/>
          <a:ln w="9525">
            <a:solidFill>
              <a:srgbClr val="000000"/>
            </a:solidFill>
            <a:miter lim="800000"/>
            <a:headEnd/>
            <a:tailEnd/>
          </a:ln>
          <a:extLst>
            <a:ext uri="{909E8E84-426E-40DD-AFC4-6F175D3DCCD1}">
              <a14:hiddenFill xmlns:a14="http://schemas.microsoft.com/office/drawing/2010/main">
                <a:blipFill dpi="0" rotWithShape="0">
                  <a:blip/>
                  <a:srcRect/>
                  <a:tile tx="0" ty="0" sx="100000" sy="100000" flip="none" algn="tl"/>
                </a:blipFill>
              </a14:hiddenFill>
            </a:ext>
          </a:extLst>
        </p:spPr>
      </p:pic>
      <p:sp>
        <p:nvSpPr>
          <p:cNvPr id="3" name="Slide Number Placeholder 2"/>
          <p:cNvSpPr>
            <a:spLocks noGrp="1"/>
          </p:cNvSpPr>
          <p:nvPr>
            <p:ph type="sldNum" sz="quarter" idx="12"/>
          </p:nvPr>
        </p:nvSpPr>
        <p:spPr/>
        <p:txBody>
          <a:bodyPr/>
          <a:lstStyle/>
          <a:p>
            <a:fld id="{96B8D8E4-2BE0-4945-B3F6-F0F52621C48B}" type="slidenum">
              <a:rPr lang="en-US" altLang="en-US" smtClean="0">
                <a:solidFill>
                  <a:prstClr val="white"/>
                </a:solidFill>
              </a:rPr>
              <a:pPr/>
              <a:t>42</a:t>
            </a:fld>
            <a:endParaRPr lang="en-US" altLang="en-US" dirty="0">
              <a:solidFill>
                <a:prstClr val="white"/>
              </a:solidFill>
            </a:endParaRPr>
          </a:p>
        </p:txBody>
      </p:sp>
    </p:spTree>
    <p:extLst>
      <p:ext uri="{BB962C8B-B14F-4D97-AF65-F5344CB8AC3E}">
        <p14:creationId xmlns:p14="http://schemas.microsoft.com/office/powerpoint/2010/main" val="113773627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080" y="609600"/>
            <a:ext cx="2682240" cy="1259840"/>
          </a:xfrm>
        </p:spPr>
        <p:txBody>
          <a:bodyPr/>
          <a:lstStyle/>
          <a:p>
            <a:r>
              <a:rPr lang="en-US" sz="2000" dirty="0">
                <a:solidFill>
                  <a:schemeClr val="bg1"/>
                </a:solidFill>
                <a:latin typeface="Helvetica" panose="020B0604020202020204" pitchFamily="34" charset="0"/>
                <a:cs typeface="Helvetica" panose="020B0604020202020204" pitchFamily="34" charset="0"/>
              </a:rPr>
              <a:t>NRHI’s </a:t>
            </a:r>
            <a:r>
              <a:rPr lang="en-US" sz="2000" dirty="0" smtClean="0">
                <a:solidFill>
                  <a:schemeClr val="bg1"/>
                </a:solidFill>
                <a:latin typeface="Helvetica" panose="020B0604020202020204" pitchFamily="34" charset="0"/>
                <a:cs typeface="Helvetica" panose="020B0604020202020204" pitchFamily="34" charset="0"/>
              </a:rPr>
              <a:t>High-Value Care SAN</a:t>
            </a:r>
            <a:endParaRPr lang="en-US" sz="2000" dirty="0"/>
          </a:p>
        </p:txBody>
      </p:sp>
      <p:sp>
        <p:nvSpPr>
          <p:cNvPr id="5" name="Text Placeholder 4"/>
          <p:cNvSpPr>
            <a:spLocks noGrp="1"/>
          </p:cNvSpPr>
          <p:nvPr>
            <p:ph type="body" idx="2"/>
          </p:nvPr>
        </p:nvSpPr>
        <p:spPr>
          <a:xfrm>
            <a:off x="132080" y="1981200"/>
            <a:ext cx="2753360" cy="4144963"/>
          </a:xfrm>
        </p:spPr>
        <p:txBody>
          <a:bodyPr/>
          <a:lstStyle/>
          <a:p>
            <a:r>
              <a:rPr lang="en-US" dirty="0" smtClean="0"/>
              <a:t>	</a:t>
            </a:r>
            <a:r>
              <a:rPr lang="en-US" sz="1800" dirty="0" smtClean="0"/>
              <a:t>HOW TO 	GET  	INVOLVED 	AND LEARN 	MORE</a:t>
            </a:r>
            <a:endParaRPr lang="en-US" sz="1800" dirty="0"/>
          </a:p>
        </p:txBody>
      </p:sp>
      <p:sp>
        <p:nvSpPr>
          <p:cNvPr id="3" name="Content Placeholder 2"/>
          <p:cNvSpPr>
            <a:spLocks noGrp="1"/>
          </p:cNvSpPr>
          <p:nvPr>
            <p:ph sz="quarter" idx="1"/>
          </p:nvPr>
        </p:nvSpPr>
        <p:spPr/>
        <p:txBody>
          <a:bodyPr>
            <a:normAutofit fontScale="85000" lnSpcReduction="20000"/>
          </a:bodyPr>
          <a:lstStyle/>
          <a:p>
            <a:endParaRPr lang="en-US" sz="2200" b="0" dirty="0" smtClean="0">
              <a:latin typeface="Helvetica Light" charset="0"/>
              <a:ea typeface="Helvetica Light" charset="0"/>
              <a:cs typeface="Helvetica Light" charset="0"/>
            </a:endParaRPr>
          </a:p>
          <a:p>
            <a:pPr marL="0" indent="0" algn="ctr">
              <a:buNone/>
            </a:pPr>
            <a:r>
              <a:rPr lang="en-US" sz="2400" dirty="0" smtClean="0">
                <a:latin typeface="Helvetica Light" charset="0"/>
                <a:ea typeface="Helvetica Light" charset="0"/>
                <a:cs typeface="Helvetica Light" charset="0"/>
              </a:rPr>
              <a:t>Thank you for joining us today!</a:t>
            </a:r>
          </a:p>
          <a:p>
            <a:pPr marL="0" indent="0">
              <a:buNone/>
            </a:pPr>
            <a:endParaRPr lang="en-US" sz="2200" b="0" dirty="0" smtClean="0">
              <a:latin typeface="Helvetica Light" charset="0"/>
              <a:ea typeface="Helvetica Light" charset="0"/>
              <a:cs typeface="Helvetica Light" charset="0"/>
            </a:endParaRPr>
          </a:p>
          <a:p>
            <a:r>
              <a:rPr lang="en-US" sz="2200" b="0" dirty="0" smtClean="0">
                <a:latin typeface="Helvetica Light" charset="0"/>
                <a:ea typeface="Helvetica Light" charset="0"/>
                <a:cs typeface="Helvetica Light" charset="0"/>
              </a:rPr>
              <a:t>To learn more about the High-Value Care SAN please contact the NRHI Team directly: </a:t>
            </a:r>
          </a:p>
          <a:p>
            <a:pPr marL="0" indent="0">
              <a:buNone/>
            </a:pPr>
            <a:r>
              <a:rPr lang="en-US" sz="2200" b="0" dirty="0" smtClean="0">
                <a:latin typeface="Helvetica Light" charset="0"/>
                <a:ea typeface="Helvetica Light" charset="0"/>
                <a:cs typeface="Helvetica Light" charset="0"/>
              </a:rPr>
              <a:t>	Stacy Donohue </a:t>
            </a:r>
            <a:r>
              <a:rPr lang="en-US" sz="2200" b="0" dirty="0" smtClean="0">
                <a:solidFill>
                  <a:srgbClr val="00B0F0"/>
                </a:solidFill>
                <a:latin typeface="Helvetica Light" charset="0"/>
                <a:ea typeface="Helvetica Light" charset="0"/>
                <a:cs typeface="Helvetica Light" charset="0"/>
                <a:hlinkClick r:id="rId3"/>
              </a:rPr>
              <a:t>sdonohue@nrhi.org</a:t>
            </a:r>
            <a:r>
              <a:rPr lang="en-US" sz="2200" b="0" dirty="0" smtClean="0">
                <a:solidFill>
                  <a:srgbClr val="00B0F0"/>
                </a:solidFill>
                <a:latin typeface="Helvetica Light" charset="0"/>
                <a:ea typeface="Helvetica Light" charset="0"/>
                <a:cs typeface="Helvetica Light" charset="0"/>
              </a:rPr>
              <a:t> </a:t>
            </a:r>
          </a:p>
          <a:p>
            <a:pPr marL="0" indent="0">
              <a:buNone/>
            </a:pPr>
            <a:r>
              <a:rPr lang="en-US" sz="2200" b="0" dirty="0" smtClean="0">
                <a:latin typeface="Helvetica Light" charset="0"/>
                <a:ea typeface="Helvetica Light" charset="0"/>
                <a:cs typeface="Helvetica Light" charset="0"/>
              </a:rPr>
              <a:t>	Emily Levi </a:t>
            </a:r>
            <a:r>
              <a:rPr lang="en-US" sz="2200" b="0" dirty="0" smtClean="0">
                <a:solidFill>
                  <a:srgbClr val="00B0F0"/>
                </a:solidFill>
                <a:latin typeface="Helvetica Light" charset="0"/>
                <a:ea typeface="Helvetica Light" charset="0"/>
                <a:cs typeface="Helvetica Light" charset="0"/>
                <a:hlinkClick r:id="rId4"/>
              </a:rPr>
              <a:t>elevi@nrhi.org</a:t>
            </a:r>
            <a:endParaRPr lang="en-US" sz="2200" b="0" dirty="0" smtClean="0">
              <a:solidFill>
                <a:srgbClr val="00B0F0"/>
              </a:solidFill>
              <a:latin typeface="Helvetica Light" charset="0"/>
              <a:ea typeface="Helvetica Light" charset="0"/>
              <a:cs typeface="Helvetica Light" charset="0"/>
            </a:endParaRPr>
          </a:p>
          <a:p>
            <a:pPr marL="0" indent="0">
              <a:buNone/>
            </a:pPr>
            <a:endParaRPr lang="en-US" sz="2200" b="0" dirty="0" smtClean="0">
              <a:latin typeface="Helvetica Light" charset="0"/>
              <a:ea typeface="Helvetica Light" charset="0"/>
              <a:cs typeface="Helvetica Light" charset="0"/>
            </a:endParaRPr>
          </a:p>
          <a:p>
            <a:pPr>
              <a:buFont typeface="Arial" panose="020B0604020202020204" pitchFamily="34" charset="0"/>
              <a:buChar char="•"/>
            </a:pPr>
            <a:r>
              <a:rPr lang="en-US" sz="2200" b="0" dirty="0">
                <a:latin typeface="Helvetica Light" charset="0"/>
                <a:ea typeface="Helvetica Light" charset="0"/>
                <a:cs typeface="Helvetica Light" charset="0"/>
              </a:rPr>
              <a:t>Join the NRHI High-Value SAN HealthCare </a:t>
            </a:r>
            <a:r>
              <a:rPr lang="en-US" sz="2200" b="0" dirty="0" smtClean="0">
                <a:latin typeface="Helvetica Light" charset="0"/>
                <a:ea typeface="Helvetica Light" charset="0"/>
                <a:cs typeface="Helvetica Light" charset="0"/>
              </a:rPr>
              <a:t>Community: </a:t>
            </a:r>
          </a:p>
          <a:p>
            <a:pPr marL="0" indent="0">
              <a:buNone/>
            </a:pPr>
            <a:endParaRPr lang="en-US" sz="2200" b="0" dirty="0" smtClean="0">
              <a:latin typeface="Helvetica Light" charset="0"/>
              <a:ea typeface="Helvetica Light" charset="0"/>
              <a:cs typeface="Helvetica Light" charset="0"/>
            </a:endParaRPr>
          </a:p>
          <a:p>
            <a:pPr marL="0" indent="0" algn="ctr">
              <a:buNone/>
            </a:pPr>
            <a:r>
              <a:rPr lang="en-US" sz="2200" dirty="0" smtClean="0">
                <a:latin typeface="Helvetica Light" charset="0"/>
                <a:ea typeface="Helvetica Light" charset="0"/>
                <a:cs typeface="Helvetica Light" charset="0"/>
                <a:hlinkClick r:id="rId5"/>
              </a:rPr>
              <a:t>www.healthcarecommunities.org</a:t>
            </a:r>
            <a:r>
              <a:rPr lang="en-US" sz="2200" dirty="0" smtClean="0">
                <a:latin typeface="Helvetica Light" charset="0"/>
                <a:ea typeface="Helvetica Light" charset="0"/>
                <a:cs typeface="Helvetica Light" charset="0"/>
              </a:rPr>
              <a:t> </a:t>
            </a:r>
            <a:endParaRPr lang="en-US" sz="2200" dirty="0">
              <a:latin typeface="Helvetica Light" charset="0"/>
              <a:ea typeface="Helvetica Light" charset="0"/>
              <a:cs typeface="Helvetica Light" charset="0"/>
            </a:endParaRPr>
          </a:p>
          <a:p>
            <a:pPr marL="0" indent="0">
              <a:buNone/>
            </a:pPr>
            <a:endParaRPr lang="en-US" sz="2200" b="0" dirty="0" smtClean="0">
              <a:latin typeface="Helvetica Light" charset="0"/>
              <a:ea typeface="Helvetica Light" charset="0"/>
              <a:cs typeface="Helvetica Light" charset="0"/>
            </a:endParaRPr>
          </a:p>
          <a:p>
            <a:r>
              <a:rPr lang="en-US" sz="2200" b="0" dirty="0" smtClean="0">
                <a:latin typeface="Helvetica Light" charset="0"/>
                <a:ea typeface="Helvetica Light" charset="0"/>
                <a:cs typeface="Helvetica Light" charset="0"/>
              </a:rPr>
              <a:t>Please complete the feedback survey: </a:t>
            </a:r>
            <a:r>
              <a:rPr lang="en-US" sz="2200" b="0" dirty="0" smtClean="0">
                <a:solidFill>
                  <a:srgbClr val="00B0F0"/>
                </a:solidFill>
                <a:latin typeface="Helvetica Light" charset="0"/>
                <a:ea typeface="Helvetica Light" charset="0"/>
                <a:cs typeface="Helvetica Light" charset="0"/>
              </a:rPr>
              <a:t>Following this event, you will receive an email communication from NRHI Communications with a link to brief survey and a copy of these slides </a:t>
            </a:r>
            <a:endParaRPr lang="en-US" sz="2200" b="0" dirty="0">
              <a:solidFill>
                <a:srgbClr val="00B0F0"/>
              </a:solidFill>
              <a:latin typeface="Helvetica Light" charset="0"/>
              <a:ea typeface="Helvetica Light" charset="0"/>
              <a:cs typeface="Helvetica Light" charset="0"/>
            </a:endParaRPr>
          </a:p>
          <a:p>
            <a:pPr marL="0" indent="0">
              <a:buNone/>
            </a:pPr>
            <a:endParaRPr lang="en-US" b="0" dirty="0">
              <a:solidFill>
                <a:schemeClr val="accent1"/>
              </a:solidFill>
            </a:endParaRPr>
          </a:p>
        </p:txBody>
      </p:sp>
      <p:pic>
        <p:nvPicPr>
          <p:cNvPr id="2050" name="Picture 2" descr="HC Portal">
            <a:hlinkClick r:id="rId6" tooltip="HC Portal"/>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751338" y="-26008013"/>
            <a:ext cx="2638425" cy="781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1264339"/>
      </p:ext>
    </p:extLst>
  </p:cSld>
  <p:clrMapOvr>
    <a:masterClrMapping/>
  </p:clrMapOvr>
  <p:transition>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image" Target="../media/image9.jpeg"/></Relationships>
</file>

<file path=ppt/theme/_rels/theme7.xml.rels><?xml version="1.0" encoding="UTF-8" standalone="yes"?>
<Relationships xmlns="http://schemas.openxmlformats.org/package/2006/relationships"><Relationship Id="rId1" Type="http://schemas.openxmlformats.org/officeDocument/2006/relationships/image" Target="../media/image14.jpeg"/></Relationships>
</file>

<file path=ppt/theme/_rels/them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image" Target="../media/image9.jpeg"/></Relationships>
</file>

<file path=ppt/theme/theme1.xml><?xml version="1.0" encoding="utf-8"?>
<a:theme xmlns:a="http://schemas.openxmlformats.org/drawingml/2006/main" name="NRHI PPT Theme 2015">
  <a:themeElements>
    <a:clrScheme name="Custom 10">
      <a:dk1>
        <a:sysClr val="windowText" lastClr="000000"/>
      </a:dk1>
      <a:lt1>
        <a:sysClr val="window" lastClr="FFFFFF"/>
      </a:lt1>
      <a:dk2>
        <a:srgbClr val="2F59B1"/>
      </a:dk2>
      <a:lt2>
        <a:srgbClr val="90B5D8"/>
      </a:lt2>
      <a:accent1>
        <a:srgbClr val="F06215"/>
      </a:accent1>
      <a:accent2>
        <a:srgbClr val="F5AA22"/>
      </a:accent2>
      <a:accent3>
        <a:srgbClr val="827C77"/>
      </a:accent3>
      <a:accent4>
        <a:srgbClr val="D0E254"/>
      </a:accent4>
      <a:accent5>
        <a:srgbClr val="7DB62C"/>
      </a:accent5>
      <a:accent6>
        <a:srgbClr val="A64310"/>
      </a:accent6>
      <a:hlink>
        <a:srgbClr val="3058B1"/>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3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ICSI 2013 PP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MHQP Powerpoint">
  <a:themeElements>
    <a:clrScheme name="MHQP">
      <a:dk1>
        <a:srgbClr val="002060"/>
      </a:dk1>
      <a:lt1>
        <a:srgbClr val="FFFFFF"/>
      </a:lt1>
      <a:dk2>
        <a:srgbClr val="FFFFFF"/>
      </a:dk2>
      <a:lt2>
        <a:srgbClr val="002060"/>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Custom 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spDef>
      <a:spPr>
        <a:solidFill>
          <a:schemeClr val="accent1">
            <a:lumMod val="40000"/>
            <a:lumOff val="60000"/>
          </a:schemeClr>
        </a:solidFill>
        <a:ln>
          <a:solidFill>
            <a:schemeClr val="accent1">
              <a:lumMod val="60000"/>
              <a:lumOff val="40000"/>
            </a:schemeClr>
          </a:solidFill>
        </a:ln>
      </a:spPr>
      <a:bodyPr rtlCol="0" anchor="ctr"/>
      <a:lstStyle>
        <a:defPPr>
          <a:defRPr dirty="0">
            <a:solidFill>
              <a:schemeClr val="bg2"/>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bg2"/>
          </a:solidFill>
          <a:tailEnd type="arrow"/>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dirty="0">
            <a:solidFill>
              <a:schemeClr val="bg2"/>
            </a:solidFill>
          </a:defRPr>
        </a:defPPr>
      </a:lstStyle>
    </a:txDef>
  </a:objectDefaults>
  <a:extraClrSchemeLst/>
</a:theme>
</file>

<file path=ppt/theme/theme6.xml><?xml version="1.0" encoding="utf-8"?>
<a:theme xmlns:a="http://schemas.openxmlformats.org/drawingml/2006/main" name="1_MQC PowerPoint Template for Webinar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Adjacency">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Composite">
      <a:majorFont>
        <a:latin typeface="Calibri"/>
        <a:ea typeface=""/>
        <a:cs typeface=""/>
        <a:font script="Jpan" typeface="ＭＳ Ｐゴシック"/>
        <a:font script="Hang" typeface="맑은 고딕"/>
        <a:font script="Hans" typeface="宋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8.xml><?xml version="1.0" encoding="utf-8"?>
<a:theme xmlns:a="http://schemas.openxmlformats.org/drawingml/2006/main" name="2_ICSI 2013 PP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9.xml><?xml version="1.0" encoding="utf-8"?>
<a:theme xmlns:a="http://schemas.openxmlformats.org/drawingml/2006/main" name="1_MHQP Powerpoint">
  <a:themeElements>
    <a:clrScheme name="MHQP">
      <a:dk1>
        <a:srgbClr val="002060"/>
      </a:dk1>
      <a:lt1>
        <a:srgbClr val="FFFFFF"/>
      </a:lt1>
      <a:dk2>
        <a:srgbClr val="FFFFFF"/>
      </a:dk2>
      <a:lt2>
        <a:srgbClr val="002060"/>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Custom 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spDef>
      <a:spPr>
        <a:solidFill>
          <a:schemeClr val="accent1">
            <a:lumMod val="40000"/>
            <a:lumOff val="60000"/>
          </a:schemeClr>
        </a:solidFill>
        <a:ln>
          <a:solidFill>
            <a:schemeClr val="accent1">
              <a:lumMod val="60000"/>
              <a:lumOff val="40000"/>
            </a:schemeClr>
          </a:solidFill>
        </a:ln>
      </a:spPr>
      <a:bodyPr rtlCol="0" anchor="ctr"/>
      <a:lstStyle>
        <a:defPPr>
          <a:defRPr dirty="0">
            <a:solidFill>
              <a:schemeClr val="bg2"/>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bg2"/>
          </a:solidFill>
          <a:tailEnd type="arrow"/>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dirty="0">
            <a:solidFill>
              <a:schemeClr val="bg2"/>
            </a:solidFill>
          </a:defRPr>
        </a:defPPr>
      </a:lstStyle>
    </a:txDef>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HQP">
    <a:dk1>
      <a:srgbClr val="002060"/>
    </a:dk1>
    <a:lt1>
      <a:srgbClr val="FFFFFF"/>
    </a:lt1>
    <a:dk2>
      <a:srgbClr val="FFFFFF"/>
    </a:dk2>
    <a:lt2>
      <a:srgbClr val="002060"/>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5703243F8D85A4B8C256977D08681AC" ma:contentTypeVersion="2" ma:contentTypeDescription="Create a new document." ma:contentTypeScope="" ma:versionID="c5adfb0c694e5b229a16523c7d07d403">
  <xsd:schema xmlns:xsd="http://www.w3.org/2001/XMLSchema" xmlns:xs="http://www.w3.org/2001/XMLSchema" xmlns:p="http://schemas.microsoft.com/office/2006/metadata/properties" xmlns:ns2="12903934-53ff-4ebb-be85-a60bf7821716" targetNamespace="http://schemas.microsoft.com/office/2006/metadata/properties" ma:root="true" ma:fieldsID="67c5f40e8a5bfa992670bc9c9abb8c1e" ns2:_="">
    <xsd:import namespace="12903934-53ff-4ebb-be85-a60bf7821716"/>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2903934-53ff-4ebb-be85-a60bf782171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C0F6E22-7A5C-41ED-98E8-70F76A4C1CCF}">
  <ds:schemaRefs>
    <ds:schemaRef ds:uri="http://purl.org/dc/dcmitype/"/>
    <ds:schemaRef ds:uri="http://purl.org/dc/terms/"/>
    <ds:schemaRef ds:uri="http://schemas.openxmlformats.org/package/2006/metadata/core-properties"/>
    <ds:schemaRef ds:uri="http://www.w3.org/XML/1998/namespace"/>
    <ds:schemaRef ds:uri="http://purl.org/dc/elements/1.1/"/>
    <ds:schemaRef ds:uri="http://schemas.microsoft.com/office/2006/documentManagement/types"/>
    <ds:schemaRef ds:uri="http://schemas.microsoft.com/office/infopath/2007/PartnerControls"/>
    <ds:schemaRef ds:uri="12903934-53ff-4ebb-be85-a60bf7821716"/>
    <ds:schemaRef ds:uri="http://schemas.microsoft.com/office/2006/metadata/properties"/>
  </ds:schemaRefs>
</ds:datastoreItem>
</file>

<file path=customXml/itemProps2.xml><?xml version="1.0" encoding="utf-8"?>
<ds:datastoreItem xmlns:ds="http://schemas.openxmlformats.org/officeDocument/2006/customXml" ds:itemID="{FE312B50-2D7A-470C-90FD-855664CB3DEC}">
  <ds:schemaRefs>
    <ds:schemaRef ds:uri="http://schemas.microsoft.com/sharepoint/v3/contenttype/forms"/>
  </ds:schemaRefs>
</ds:datastoreItem>
</file>

<file path=customXml/itemProps3.xml><?xml version="1.0" encoding="utf-8"?>
<ds:datastoreItem xmlns:ds="http://schemas.openxmlformats.org/officeDocument/2006/customXml" ds:itemID="{07C61444-163E-44E2-8FD9-1A7D693C6B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2903934-53ff-4ebb-be85-a60bf782171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NRHI PPT Template 2015</Template>
  <TotalTime>4283</TotalTime>
  <Words>3694</Words>
  <Application>Microsoft Office PowerPoint</Application>
  <PresentationFormat>On-screen Show (4:3)</PresentationFormat>
  <Paragraphs>694</Paragraphs>
  <Slides>43</Slides>
  <Notes>42</Notes>
  <HiddenSlides>2</HiddenSlides>
  <MMClips>0</MMClips>
  <ScaleCrop>false</ScaleCrop>
  <HeadingPairs>
    <vt:vector size="6" baseType="variant">
      <vt:variant>
        <vt:lpstr>Fonts Used</vt:lpstr>
      </vt:variant>
      <vt:variant>
        <vt:i4>16</vt:i4>
      </vt:variant>
      <vt:variant>
        <vt:lpstr>Theme</vt:lpstr>
      </vt:variant>
      <vt:variant>
        <vt:i4>9</vt:i4>
      </vt:variant>
      <vt:variant>
        <vt:lpstr>Slide Titles</vt:lpstr>
      </vt:variant>
      <vt:variant>
        <vt:i4>43</vt:i4>
      </vt:variant>
    </vt:vector>
  </HeadingPairs>
  <TitlesOfParts>
    <vt:vector size="68" baseType="lpstr">
      <vt:lpstr>MS Mincho</vt:lpstr>
      <vt:lpstr>Arial</vt:lpstr>
      <vt:lpstr>Arial Black</vt:lpstr>
      <vt:lpstr>Arial Narrow</vt:lpstr>
      <vt:lpstr>Calibri</vt:lpstr>
      <vt:lpstr>Cambria</vt:lpstr>
      <vt:lpstr>Georgia</vt:lpstr>
      <vt:lpstr>Gill Sans</vt:lpstr>
      <vt:lpstr>Helvetica</vt:lpstr>
      <vt:lpstr>Helvetica Light</vt:lpstr>
      <vt:lpstr>Symbol</vt:lpstr>
      <vt:lpstr>Times New Roman</vt:lpstr>
      <vt:lpstr>Verdana</vt:lpstr>
      <vt:lpstr>Wingdings</vt:lpstr>
      <vt:lpstr>Wingdings 2</vt:lpstr>
      <vt:lpstr>ヒラギノ角ゴ ProN W3</vt:lpstr>
      <vt:lpstr>NRHI PPT Theme 2015</vt:lpstr>
      <vt:lpstr>6_Office Theme</vt:lpstr>
      <vt:lpstr>3_Custom Design</vt:lpstr>
      <vt:lpstr>1_ICSI 2013 PP TEMPLATE</vt:lpstr>
      <vt:lpstr>MHQP Powerpoint</vt:lpstr>
      <vt:lpstr>1_MQC PowerPoint Template for Webinars</vt:lpstr>
      <vt:lpstr>Adjacency</vt:lpstr>
      <vt:lpstr>2_ICSI 2013 PP TEMPLATE</vt:lpstr>
      <vt:lpstr>1_MHQP Powerpoint</vt:lpstr>
      <vt:lpstr>November 17, 2015   3:30-4:30 pm ET </vt:lpstr>
      <vt:lpstr>An Introduction to SAN by Elizabeth Mitchell</vt:lpstr>
      <vt:lpstr>   NRHI’s High-Value Care SAN    AGENDA </vt:lpstr>
      <vt:lpstr>Our Team</vt:lpstr>
      <vt:lpstr>Who is the Network for Regional Healthcare Improvement (NRHI)?</vt:lpstr>
      <vt:lpstr>PowerPoint Presentation</vt:lpstr>
      <vt:lpstr>  About TCPI  Transforming Clinical Practice Initiative</vt:lpstr>
      <vt:lpstr>TCPI Aims </vt:lpstr>
      <vt:lpstr>Practice Transformation Networks</vt:lpstr>
      <vt:lpstr>The TCPI SANs</vt:lpstr>
      <vt:lpstr>The TCPI SANs</vt:lpstr>
      <vt:lpstr>       NRHI’s High-Value Care SAN    OVERVIEW </vt:lpstr>
      <vt:lpstr>  NRHI’s High-Value Care SAN </vt:lpstr>
      <vt:lpstr>NRHI’s High-Value Care SAN   MEASURES  OF SUCCESS </vt:lpstr>
      <vt:lpstr>PowerPoint Presentation</vt:lpstr>
      <vt:lpstr>PowerPoint Presentation</vt:lpstr>
      <vt:lpstr>         </vt:lpstr>
      <vt:lpstr>         </vt:lpstr>
      <vt:lpstr>           </vt:lpstr>
      <vt:lpstr>Institute for Clinical Systems Improvement (ICSI) Janet Schuerman, Senior Director  </vt:lpstr>
      <vt:lpstr>Potential ICSI Offerings </vt:lpstr>
      <vt:lpstr>Quality Improvement – basics and beyond</vt:lpstr>
      <vt:lpstr>Motivational Interviewing (MI) &amp;  Shared Decision Making (SDM)   Skill Building  </vt:lpstr>
      <vt:lpstr>Here’s Data. Now What? </vt:lpstr>
      <vt:lpstr>Mental Health Integration and Improvement</vt:lpstr>
      <vt:lpstr>PowerPoint Presentation</vt:lpstr>
      <vt:lpstr>Measurement &amp; Reporting</vt:lpstr>
      <vt:lpstr>Total Cost of Care Results</vt:lpstr>
      <vt:lpstr>NRHI High – Value Care SAN Offering: Total Cost of Care Measurement and Reporting</vt:lpstr>
      <vt:lpstr>PowerPoint Presentation</vt:lpstr>
      <vt:lpstr> PRHI’s Care Transformation Approach</vt:lpstr>
      <vt:lpstr> Pittsburgh Regional Health Initiative</vt:lpstr>
      <vt:lpstr> </vt:lpstr>
      <vt:lpstr>Massachusetts Health Quality Partners  Barbra Rabson, President and CEO </vt:lpstr>
      <vt:lpstr>MHQP’s Approach</vt:lpstr>
      <vt:lpstr>Potential MHQP Program Offerings</vt:lpstr>
      <vt:lpstr> Patient Engagement: Guidance for establishing a patient/family council  </vt:lpstr>
      <vt:lpstr>Patient Experience: Integrating the Patient Experience in Care Improvements</vt:lpstr>
      <vt:lpstr> Provider Engagement in Appropriate Care: Establishing a Practice Pattern Variation Analysis (PPVA) Program </vt:lpstr>
      <vt:lpstr>     A regional healthcare collaborative where the people who get, provide and pay for health care come together to improve health care quality and affordability throughout Maine. </vt:lpstr>
      <vt:lpstr> Implementing Choosing Wisely  </vt:lpstr>
      <vt:lpstr>Choosing Wisely: Consumer Reports Fact Sheets</vt:lpstr>
      <vt:lpstr>NRHI’s High-Value Care SAN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Draft 11/17/15 for PTN videoconference</dc:title>
  <dc:creator>Stacy Donohue</dc:creator>
  <cp:lastModifiedBy>Stacy Donohue</cp:lastModifiedBy>
  <cp:revision>176</cp:revision>
  <cp:lastPrinted>2015-11-20T20:33:54Z</cp:lastPrinted>
  <dcterms:created xsi:type="dcterms:W3CDTF">2015-11-05T16:14:08Z</dcterms:created>
  <dcterms:modified xsi:type="dcterms:W3CDTF">2015-11-20T21:29:54Z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0x010100B5703243F8D85A4B8C256977D08681AC</vt:lpwstr>
  </property>
</Properties>
</file>